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sldIdLst>
    <p:sldId id="256" r:id="rId2"/>
    <p:sldId id="257" r:id="rId3"/>
    <p:sldId id="261" r:id="rId4"/>
    <p:sldId id="262" r:id="rId5"/>
    <p:sldId id="258" r:id="rId6"/>
    <p:sldId id="259" r:id="rId7"/>
    <p:sldId id="260" r:id="rId8"/>
    <p:sldId id="267" r:id="rId9"/>
    <p:sldId id="275" r:id="rId10"/>
    <p:sldId id="272" r:id="rId11"/>
    <p:sldId id="274" r:id="rId12"/>
    <p:sldId id="273" r:id="rId13"/>
    <p:sldId id="271" r:id="rId14"/>
    <p:sldId id="270" r:id="rId15"/>
    <p:sldId id="264" r:id="rId16"/>
    <p:sldId id="265" r:id="rId17"/>
    <p:sldId id="266" r:id="rId18"/>
    <p:sldId id="263" r:id="rId19"/>
    <p:sldId id="268" r:id="rId20"/>
    <p:sldId id="269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165" autoAdjust="0"/>
  </p:normalViewPr>
  <p:slideViewPr>
    <p:cSldViewPr>
      <p:cViewPr>
        <p:scale>
          <a:sx n="100" d="100"/>
          <a:sy n="100" d="100"/>
        </p:scale>
        <p:origin x="-7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.xlsx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Кв. категория</a:t>
            </a:r>
            <a:endParaRPr lang="ru-RU" dirty="0"/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высшая категория</c:v>
                </c:pt>
              </c:strCache>
            </c:strRef>
          </c:tx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Лист1!$B$2</c:f>
              <c:numCache>
                <c:formatCode>General</c:formatCode>
                <c:ptCount val="1"/>
                <c:pt idx="0">
                  <c:v>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1 категория</c:v>
                </c:pt>
              </c:strCache>
            </c:strRef>
          </c:tx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Лист1!$C$2</c:f>
              <c:numCache>
                <c:formatCode>General</c:formatCode>
                <c:ptCount val="1"/>
                <c:pt idx="0">
                  <c:v>8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вторая категория</c:v>
                </c:pt>
              </c:strCache>
            </c:strRef>
          </c:tx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Лист1!$D$2</c:f>
              <c:numCache>
                <c:formatCode>General</c:formatCode>
                <c:ptCount val="1"/>
                <c:pt idx="0">
                  <c:v>0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без категории</c:v>
                </c:pt>
              </c:strCache>
            </c:strRef>
          </c:tx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Лист1!$E$2</c:f>
              <c:numCache>
                <c:formatCode>General</c:formatCode>
                <c:ptCount val="1"/>
                <c:pt idx="0">
                  <c:v>9</c:v>
                </c:pt>
              </c:numCache>
            </c:numRef>
          </c:val>
        </c:ser>
        <c:axId val="100288768"/>
        <c:axId val="100311040"/>
      </c:barChart>
      <c:catAx>
        <c:axId val="100288768"/>
        <c:scaling>
          <c:orientation val="minMax"/>
        </c:scaling>
        <c:axPos val="b"/>
        <c:numFmt formatCode="General" sourceLinked="1"/>
        <c:majorTickMark val="none"/>
        <c:tickLblPos val="nextTo"/>
        <c:crossAx val="100311040"/>
        <c:crosses val="autoZero"/>
        <c:auto val="1"/>
        <c:lblAlgn val="ctr"/>
        <c:lblOffset val="100"/>
      </c:catAx>
      <c:valAx>
        <c:axId val="100311040"/>
        <c:scaling>
          <c:orientation val="minMax"/>
        </c:scaling>
        <c:axPos val="l"/>
        <c:majorGridlines/>
        <c:numFmt formatCode="General" sourceLinked="1"/>
        <c:majorTickMark val="none"/>
        <c:tickLblPos val="nextTo"/>
        <c:crossAx val="100288768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Образование</a:t>
            </a:r>
            <a:endParaRPr lang="ru-RU" dirty="0"/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среднее обр.</c:v>
                </c:pt>
              </c:strCache>
            </c:strRef>
          </c:tx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Лист1!$B$2</c:f>
              <c:numCache>
                <c:formatCode>General</c:formatCode>
                <c:ptCount val="1"/>
                <c:pt idx="0">
                  <c:v>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Сред. спец. обр.</c:v>
                </c:pt>
              </c:strCache>
            </c:strRef>
          </c:tx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Лист1!$C$2</c:f>
              <c:numCache>
                <c:formatCode>General</c:formatCode>
                <c:ptCount val="1"/>
                <c:pt idx="0">
                  <c:v>7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высшее обр.</c:v>
                </c:pt>
              </c:strCache>
            </c:strRef>
          </c:tx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Лист1!$D$2</c:f>
              <c:numCache>
                <c:formatCode>General</c:formatCode>
                <c:ptCount val="1"/>
                <c:pt idx="0">
                  <c:v>18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обуч. заочно</c:v>
                </c:pt>
              </c:strCache>
            </c:strRef>
          </c:tx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Лист1!$E$2</c:f>
              <c:numCache>
                <c:formatCode>General</c:formatCode>
                <c:ptCount val="1"/>
                <c:pt idx="0">
                  <c:v>3</c:v>
                </c:pt>
              </c:numCache>
            </c:numRef>
          </c:val>
        </c:ser>
        <c:axId val="116037504"/>
        <c:axId val="116039040"/>
      </c:barChart>
      <c:catAx>
        <c:axId val="116037504"/>
        <c:scaling>
          <c:orientation val="minMax"/>
        </c:scaling>
        <c:axPos val="b"/>
        <c:numFmt formatCode="General" sourceLinked="1"/>
        <c:majorTickMark val="none"/>
        <c:tickLblPos val="nextTo"/>
        <c:crossAx val="116039040"/>
        <c:crosses val="autoZero"/>
        <c:auto val="1"/>
        <c:lblAlgn val="ctr"/>
        <c:lblOffset val="100"/>
      </c:catAx>
      <c:valAx>
        <c:axId val="116039040"/>
        <c:scaling>
          <c:orientation val="minMax"/>
        </c:scaling>
        <c:axPos val="l"/>
        <c:majorGridlines/>
        <c:numFmt formatCode="General" sourceLinked="1"/>
        <c:majorTickMark val="none"/>
        <c:tickLblPos val="nextTo"/>
        <c:crossAx val="116037504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2013 г.</c:v>
                </c:pt>
              </c:strCache>
            </c:strRef>
          </c:tx>
          <c:cat>
            <c:strRef>
              <c:f>Лист1!$A$2</c:f>
              <c:strCache>
                <c:ptCount val="1"/>
                <c:pt idx="0">
                  <c:v>Посещаемость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84.4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2014 г.</c:v>
                </c:pt>
              </c:strCache>
            </c:strRef>
          </c:tx>
          <c:cat>
            <c:strRef>
              <c:f>Лист1!$A$2</c:f>
              <c:strCache>
                <c:ptCount val="1"/>
                <c:pt idx="0">
                  <c:v>Посещаемость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86</c:v>
                </c:pt>
              </c:numCache>
            </c:numRef>
          </c:val>
        </c:ser>
        <c:dLbls>
          <c:showVal val="1"/>
        </c:dLbls>
        <c:shape val="cylinder"/>
        <c:axId val="91878912"/>
        <c:axId val="91896064"/>
        <c:axId val="0"/>
      </c:bar3DChart>
      <c:catAx>
        <c:axId val="91878912"/>
        <c:scaling>
          <c:orientation val="minMax"/>
        </c:scaling>
        <c:axPos val="b"/>
        <c:majorTickMark val="none"/>
        <c:tickLblPos val="nextTo"/>
        <c:crossAx val="91896064"/>
        <c:crosses val="autoZero"/>
        <c:auto val="1"/>
        <c:lblAlgn val="ctr"/>
        <c:lblOffset val="100"/>
      </c:catAx>
      <c:valAx>
        <c:axId val="91896064"/>
        <c:scaling>
          <c:orientation val="minMax"/>
        </c:scaling>
        <c:delete val="1"/>
        <c:axPos val="l"/>
        <c:numFmt formatCode="General" sourceLinked="1"/>
        <c:majorTickMark val="none"/>
        <c:tickLblPos val="none"/>
        <c:crossAx val="91878912"/>
        <c:crosses val="autoZero"/>
        <c:crossBetween val="between"/>
      </c:valAx>
    </c:plotArea>
    <c:legend>
      <c:legendPos val="t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2013 г.</c:v>
                </c:pt>
              </c:strCache>
            </c:strRef>
          </c:tx>
          <c:cat>
            <c:strRef>
              <c:f>Лист1!$A$2</c:f>
              <c:strCache>
                <c:ptCount val="1"/>
                <c:pt idx="0">
                  <c:v>Заболеваемость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452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2014 г.</c:v>
                </c:pt>
              </c:strCache>
            </c:strRef>
          </c:tx>
          <c:cat>
            <c:strRef>
              <c:f>Лист1!$A$2</c:f>
              <c:strCache>
                <c:ptCount val="1"/>
                <c:pt idx="0">
                  <c:v>Заболеваемость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876</c:v>
                </c:pt>
              </c:numCache>
            </c:numRef>
          </c:val>
        </c:ser>
        <c:shape val="cylinder"/>
        <c:axId val="91824896"/>
        <c:axId val="91826432"/>
        <c:axId val="0"/>
      </c:bar3DChart>
      <c:catAx>
        <c:axId val="91824896"/>
        <c:scaling>
          <c:orientation val="minMax"/>
        </c:scaling>
        <c:axPos val="b"/>
        <c:majorTickMark val="none"/>
        <c:tickLblPos val="nextTo"/>
        <c:crossAx val="91826432"/>
        <c:crosses val="autoZero"/>
        <c:auto val="1"/>
        <c:lblAlgn val="ctr"/>
        <c:lblOffset val="100"/>
      </c:catAx>
      <c:valAx>
        <c:axId val="91826432"/>
        <c:scaling>
          <c:orientation val="minMax"/>
        </c:scaling>
        <c:axPos val="l"/>
        <c:majorGridlines/>
        <c:numFmt formatCode="General" sourceLinked="1"/>
        <c:majorTickMark val="none"/>
        <c:tickLblPos val="nextTo"/>
        <c:crossAx val="91824896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perspective val="30"/>
    </c:view3D>
    <c:plotArea>
      <c:layout/>
      <c:bar3DChart>
        <c:barDir val="col"/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2013</c:v>
                </c:pt>
              </c:strCache>
            </c:strRef>
          </c:tx>
          <c:cat>
            <c:strRef>
              <c:f>Лист1!$A$2</c:f>
              <c:strCache>
                <c:ptCount val="1"/>
                <c:pt idx="0">
                  <c:v>пропущено на 1 ребенка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2014</c:v>
                </c:pt>
              </c:strCache>
            </c:strRef>
          </c:tx>
          <c:cat>
            <c:strRef>
              <c:f>Лист1!$A$2</c:f>
              <c:strCache>
                <c:ptCount val="1"/>
                <c:pt idx="0">
                  <c:v>пропущено на 1 ребенка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7.9</c:v>
                </c:pt>
              </c:numCache>
            </c:numRef>
          </c:val>
        </c:ser>
        <c:shape val="cone"/>
        <c:axId val="91908736"/>
        <c:axId val="91914624"/>
        <c:axId val="91874176"/>
      </c:bar3DChart>
      <c:catAx>
        <c:axId val="91908736"/>
        <c:scaling>
          <c:orientation val="minMax"/>
        </c:scaling>
        <c:axPos val="b"/>
        <c:tickLblPos val="nextTo"/>
        <c:crossAx val="91914624"/>
        <c:crosses val="autoZero"/>
        <c:auto val="1"/>
        <c:lblAlgn val="ctr"/>
        <c:lblOffset val="100"/>
      </c:catAx>
      <c:valAx>
        <c:axId val="91914624"/>
        <c:scaling>
          <c:orientation val="minMax"/>
        </c:scaling>
        <c:axPos val="l"/>
        <c:majorGridlines/>
        <c:numFmt formatCode="General" sourceLinked="1"/>
        <c:tickLblPos val="nextTo"/>
        <c:crossAx val="91908736"/>
        <c:crosses val="autoZero"/>
        <c:crossBetween val="between"/>
      </c:valAx>
      <c:serAx>
        <c:axId val="91874176"/>
        <c:scaling>
          <c:orientation val="minMax"/>
        </c:scaling>
        <c:axPos val="b"/>
        <c:tickLblPos val="nextTo"/>
        <c:crossAx val="91914624"/>
        <c:crosses val="autoZero"/>
      </c:serAx>
    </c:plotArea>
    <c:legend>
      <c:legendPos val="r"/>
      <c:layout/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3"/>
  <c:chart>
    <c:autoTitleDeleted val="1"/>
    <c:plotArea>
      <c:layout/>
      <c:barChart>
        <c:barDir val="bar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Пропущено всего</c:v>
                </c:pt>
              </c:strCache>
            </c:strRef>
          </c:tx>
          <c:cat>
            <c:strRef>
              <c:f>Лист1!$A$2:$A$8</c:f>
              <c:strCache>
                <c:ptCount val="7"/>
                <c:pt idx="0">
                  <c:v>Ср.А</c:v>
                </c:pt>
                <c:pt idx="1">
                  <c:v>Ср.Б</c:v>
                </c:pt>
                <c:pt idx="2">
                  <c:v>Стар.А</c:v>
                </c:pt>
                <c:pt idx="3">
                  <c:v>Стар.Б</c:v>
                </c:pt>
                <c:pt idx="4">
                  <c:v>Под. А</c:v>
                </c:pt>
                <c:pt idx="5">
                  <c:v>Под.Б</c:v>
                </c:pt>
                <c:pt idx="6">
                  <c:v>Под. Б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267</c:v>
                </c:pt>
                <c:pt idx="1">
                  <c:v>496</c:v>
                </c:pt>
                <c:pt idx="2">
                  <c:v>327</c:v>
                </c:pt>
                <c:pt idx="3">
                  <c:v>560</c:v>
                </c:pt>
                <c:pt idx="4">
                  <c:v>295</c:v>
                </c:pt>
                <c:pt idx="5">
                  <c:v>419</c:v>
                </c:pt>
                <c:pt idx="6">
                  <c:v>349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из них по болезни</c:v>
                </c:pt>
              </c:strCache>
            </c:strRef>
          </c:tx>
          <c:cat>
            <c:strRef>
              <c:f>Лист1!$A$2:$A$8</c:f>
              <c:strCache>
                <c:ptCount val="7"/>
                <c:pt idx="0">
                  <c:v>Ср.А</c:v>
                </c:pt>
                <c:pt idx="1">
                  <c:v>Ср.Б</c:v>
                </c:pt>
                <c:pt idx="2">
                  <c:v>Стар.А</c:v>
                </c:pt>
                <c:pt idx="3">
                  <c:v>Стар.Б</c:v>
                </c:pt>
                <c:pt idx="4">
                  <c:v>Под. А</c:v>
                </c:pt>
                <c:pt idx="5">
                  <c:v>Под.Б</c:v>
                </c:pt>
                <c:pt idx="6">
                  <c:v>Под. Б</c:v>
                </c:pt>
              </c:strCache>
            </c:strRef>
          </c:cat>
          <c:val>
            <c:numRef>
              <c:f>Лист1!$C$2:$C$8</c:f>
              <c:numCache>
                <c:formatCode>General</c:formatCode>
                <c:ptCount val="7"/>
                <c:pt idx="0">
                  <c:v>193</c:v>
                </c:pt>
                <c:pt idx="1">
                  <c:v>337</c:v>
                </c:pt>
                <c:pt idx="2">
                  <c:v>154</c:v>
                </c:pt>
                <c:pt idx="3">
                  <c:v>303</c:v>
                </c:pt>
                <c:pt idx="4">
                  <c:v>170</c:v>
                </c:pt>
                <c:pt idx="5">
                  <c:v>294</c:v>
                </c:pt>
                <c:pt idx="6">
                  <c:v>150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по другим причинам</c:v>
                </c:pt>
              </c:strCache>
            </c:strRef>
          </c:tx>
          <c:cat>
            <c:strRef>
              <c:f>Лист1!$A$2:$A$8</c:f>
              <c:strCache>
                <c:ptCount val="7"/>
                <c:pt idx="0">
                  <c:v>Ср.А</c:v>
                </c:pt>
                <c:pt idx="1">
                  <c:v>Ср.Б</c:v>
                </c:pt>
                <c:pt idx="2">
                  <c:v>Стар.А</c:v>
                </c:pt>
                <c:pt idx="3">
                  <c:v>Стар.Б</c:v>
                </c:pt>
                <c:pt idx="4">
                  <c:v>Под. А</c:v>
                </c:pt>
                <c:pt idx="5">
                  <c:v>Под.Б</c:v>
                </c:pt>
                <c:pt idx="6">
                  <c:v>Под. Б</c:v>
                </c:pt>
              </c:strCache>
            </c:strRef>
          </c:cat>
          <c:val>
            <c:numRef>
              <c:f>Лист1!$D$2:$D$8</c:f>
              <c:numCache>
                <c:formatCode>General</c:formatCode>
                <c:ptCount val="7"/>
                <c:pt idx="0">
                  <c:v>74</c:v>
                </c:pt>
                <c:pt idx="1">
                  <c:v>159</c:v>
                </c:pt>
                <c:pt idx="2">
                  <c:v>173</c:v>
                </c:pt>
                <c:pt idx="3">
                  <c:v>257</c:v>
                </c:pt>
                <c:pt idx="4">
                  <c:v>125</c:v>
                </c:pt>
                <c:pt idx="5">
                  <c:v>125</c:v>
                </c:pt>
                <c:pt idx="6">
                  <c:v>199</c:v>
                </c:pt>
              </c:numCache>
            </c:numRef>
          </c:val>
        </c:ser>
        <c:dLbls>
          <c:showVal val="1"/>
        </c:dLbls>
        <c:overlap val="100"/>
        <c:axId val="92070656"/>
        <c:axId val="92064768"/>
      </c:barChart>
      <c:valAx>
        <c:axId val="92064768"/>
        <c:scaling>
          <c:orientation val="minMax"/>
        </c:scaling>
        <c:delete val="1"/>
        <c:axPos val="b"/>
        <c:numFmt formatCode="General" sourceLinked="1"/>
        <c:majorTickMark val="none"/>
        <c:tickLblPos val="none"/>
        <c:crossAx val="92070656"/>
        <c:crosses val="autoZero"/>
        <c:crossBetween val="between"/>
      </c:valAx>
      <c:catAx>
        <c:axId val="92070656"/>
        <c:scaling>
          <c:orientation val="minMax"/>
        </c:scaling>
        <c:axPos val="l"/>
        <c:majorTickMark val="none"/>
        <c:tickLblPos val="nextTo"/>
        <c:crossAx val="92064768"/>
        <c:crosses val="autoZero"/>
        <c:auto val="1"/>
        <c:lblAlgn val="ctr"/>
        <c:lblOffset val="100"/>
      </c:catAx>
    </c:plotArea>
    <c:legend>
      <c:legendPos val="t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Пропущено по болезни на 1 реб.</c:v>
                </c:pt>
              </c:strCache>
            </c:strRef>
          </c:tx>
          <c:dLbls>
            <c:showVal val="1"/>
            <c:showCatName val="1"/>
            <c:showLeaderLines val="1"/>
          </c:dLbls>
          <c:cat>
            <c:strRef>
              <c:f>Лист1!$A$2:$A$8</c:f>
              <c:strCache>
                <c:ptCount val="7"/>
                <c:pt idx="0">
                  <c:v>Ср. А</c:v>
                </c:pt>
                <c:pt idx="1">
                  <c:v>Ср. Б</c:v>
                </c:pt>
                <c:pt idx="2">
                  <c:v>Стар. А</c:v>
                </c:pt>
                <c:pt idx="3">
                  <c:v>Стар. Б</c:v>
                </c:pt>
                <c:pt idx="4">
                  <c:v>Под.А.</c:v>
                </c:pt>
                <c:pt idx="5">
                  <c:v>Под.Б</c:v>
                </c:pt>
                <c:pt idx="6">
                  <c:v>Под.В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14.8</c:v>
                </c:pt>
                <c:pt idx="1">
                  <c:v>18.7</c:v>
                </c:pt>
                <c:pt idx="2">
                  <c:v>11</c:v>
                </c:pt>
                <c:pt idx="3">
                  <c:v>18.899999999999999</c:v>
                </c:pt>
                <c:pt idx="4">
                  <c:v>11.3</c:v>
                </c:pt>
                <c:pt idx="5">
                  <c:v>16.3</c:v>
                </c:pt>
                <c:pt idx="6">
                  <c:v>8.3000000000000007</c:v>
                </c:pt>
              </c:numCache>
            </c:numRef>
          </c:val>
        </c:ser>
        <c:dLbls>
          <c:showVal val="1"/>
          <c:showCatName val="1"/>
        </c:dLbls>
        <c:firstSliceAng val="0"/>
      </c:pieChart>
    </c:plotArea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/>
    </c:title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простудные заболевания в %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 err="1"/>
                      <a:t>Сред.А</a:t>
                    </a:r>
                    <a:r>
                      <a:rPr lang="ru-RU"/>
                      <a:t>
</a:t>
                    </a:r>
                    <a:r>
                      <a:rPr lang="ru-RU" smtClean="0"/>
                      <a:t>7%</a:t>
                    </a:r>
                    <a:endParaRPr lang="ru-RU"/>
                  </a:p>
                </c:rich>
              </c:tx>
              <c:showCatName val="1"/>
              <c:showPercent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dirty="0" err="1"/>
                      <a:t>Сред.Б</a:t>
                    </a:r>
                    <a:r>
                      <a:rPr lang="ru-RU"/>
                      <a:t>
</a:t>
                    </a:r>
                    <a:r>
                      <a:rPr lang="ru-RU" smtClean="0"/>
                      <a:t>10,6%</a:t>
                    </a:r>
                    <a:endParaRPr lang="ru-RU"/>
                  </a:p>
                </c:rich>
              </c:tx>
              <c:showCatName val="1"/>
              <c:showPercent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dirty="0" err="1"/>
                      <a:t>Стар.А</a:t>
                    </a:r>
                    <a:r>
                      <a:rPr lang="ru-RU"/>
                      <a:t>
</a:t>
                    </a:r>
                    <a:r>
                      <a:rPr lang="ru-RU" smtClean="0"/>
                      <a:t>6,1%</a:t>
                    </a:r>
                    <a:endParaRPr lang="ru-RU" dirty="0"/>
                  </a:p>
                </c:rich>
              </c:tx>
              <c:showCatName val="1"/>
              <c:showPercent val="1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ru-RU" dirty="0" err="1"/>
                      <a:t>Стар.Б</a:t>
                    </a:r>
                    <a:r>
                      <a:rPr lang="ru-RU"/>
                      <a:t>
</a:t>
                    </a:r>
                    <a:r>
                      <a:rPr lang="ru-RU" smtClean="0"/>
                      <a:t>10,8%</a:t>
                    </a:r>
                    <a:endParaRPr lang="ru-RU" dirty="0"/>
                  </a:p>
                </c:rich>
              </c:tx>
              <c:showCatName val="1"/>
              <c:showPercent val="1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ru-RU" dirty="0" err="1"/>
                      <a:t>Под.А</a:t>
                    </a:r>
                    <a:r>
                      <a:rPr lang="ru-RU"/>
                      <a:t>
</a:t>
                    </a:r>
                    <a:r>
                      <a:rPr lang="ru-RU" smtClean="0"/>
                      <a:t>6,1%</a:t>
                    </a:r>
                    <a:endParaRPr lang="ru-RU"/>
                  </a:p>
                </c:rich>
              </c:tx>
              <c:showCatName val="1"/>
              <c:showPercent val="1"/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ru-RU" dirty="0" err="1"/>
                      <a:t>Под.Б</a:t>
                    </a:r>
                    <a:r>
                      <a:rPr lang="ru-RU"/>
                      <a:t>
</a:t>
                    </a:r>
                    <a:r>
                      <a:rPr lang="ru-RU" smtClean="0"/>
                      <a:t>7,5%</a:t>
                    </a:r>
                    <a:endParaRPr lang="ru-RU" dirty="0"/>
                  </a:p>
                </c:rich>
              </c:tx>
              <c:showCatName val="1"/>
              <c:showPercent val="1"/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ru-RU" dirty="0" err="1"/>
                      <a:t>Под.В</a:t>
                    </a:r>
                    <a:r>
                      <a:rPr lang="ru-RU"/>
                      <a:t>
</a:t>
                    </a:r>
                    <a:r>
                      <a:rPr lang="ru-RU" smtClean="0"/>
                      <a:t>4,4%</a:t>
                    </a:r>
                    <a:endParaRPr lang="ru-RU"/>
                  </a:p>
                </c:rich>
              </c:tx>
              <c:showCatName val="1"/>
              <c:showPercent val="1"/>
            </c:dLbl>
            <c:showCatName val="1"/>
            <c:showPercent val="1"/>
            <c:showLeaderLines val="1"/>
          </c:dLbls>
          <c:cat>
            <c:strRef>
              <c:f>Лист1!$A$2:$A$8</c:f>
              <c:strCache>
                <c:ptCount val="7"/>
                <c:pt idx="0">
                  <c:v>Сред.А</c:v>
                </c:pt>
                <c:pt idx="1">
                  <c:v>Сред.Б</c:v>
                </c:pt>
                <c:pt idx="2">
                  <c:v>Стар.А</c:v>
                </c:pt>
                <c:pt idx="3">
                  <c:v>Стар.Б</c:v>
                </c:pt>
                <c:pt idx="4">
                  <c:v>Под.А</c:v>
                </c:pt>
                <c:pt idx="5">
                  <c:v>Под.Б</c:v>
                </c:pt>
                <c:pt idx="6">
                  <c:v>Под.В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7</c:v>
                </c:pt>
                <c:pt idx="1">
                  <c:v>10.6</c:v>
                </c:pt>
                <c:pt idx="2">
                  <c:v>6.1</c:v>
                </c:pt>
                <c:pt idx="3">
                  <c:v>10.8</c:v>
                </c:pt>
                <c:pt idx="4">
                  <c:v>6.1</c:v>
                </c:pt>
                <c:pt idx="5">
                  <c:v>7.5</c:v>
                </c:pt>
                <c:pt idx="6">
                  <c:v>4.4000000000000004</c:v>
                </c:pt>
              </c:numCache>
            </c:numRef>
          </c:val>
        </c:ser>
        <c:dLbls>
          <c:showCatName val="1"/>
          <c:showPercent val="1"/>
        </c:dLbls>
        <c:firstSliceAng val="0"/>
      </c:pieChart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Выведено в 2014 г. </a:t>
            </a:r>
            <a:endParaRPr lang="ru-RU" dirty="0"/>
          </a:p>
        </c:rich>
      </c:tx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Выведено</c:v>
                </c:pt>
              </c:strCache>
            </c:strRef>
          </c:tx>
          <c:explosion val="25"/>
          <c:dLbls>
            <c:showPercent val="1"/>
            <c:showLeaderLines val="1"/>
          </c:dLbls>
          <c:cat>
            <c:strRef>
              <c:f>Лист1!$A$2:$A$6</c:f>
              <c:strCache>
                <c:ptCount val="5"/>
                <c:pt idx="0">
                  <c:v>Общеобр. Школа</c:v>
                </c:pt>
                <c:pt idx="1">
                  <c:v>шк. V вида</c:v>
                </c:pt>
                <c:pt idx="2">
                  <c:v>шк. VII вида</c:v>
                </c:pt>
                <c:pt idx="3">
                  <c:v>шк. VIII вида</c:v>
                </c:pt>
                <c:pt idx="4">
                  <c:v>Общеразвив. ДОУ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32</c:v>
                </c:pt>
                <c:pt idx="1">
                  <c:v>4</c:v>
                </c:pt>
                <c:pt idx="2">
                  <c:v>5</c:v>
                </c:pt>
                <c:pt idx="3">
                  <c:v>2</c:v>
                </c:pt>
                <c:pt idx="4">
                  <c:v>5</c:v>
                </c:pt>
              </c:numCache>
            </c:numRef>
          </c:val>
        </c:ser>
        <c:dLbls>
          <c:showPercent val="1"/>
        </c:dLbls>
      </c:pie3DChart>
    </c:plotArea>
    <c:legend>
      <c:legendPos val="t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0.29763</cdr:x>
      <cdr:y>0.05455</cdr:y>
    </cdr:from>
    <cdr:to>
      <cdr:x>0.49153</cdr:x>
      <cdr:y>0.12727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03648" y="216024"/>
          <a:ext cx="914400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0.03806</cdr:x>
      <cdr:y>0.01818</cdr:y>
    </cdr:from>
    <cdr:to>
      <cdr:x>0.29763</cdr:x>
      <cdr:y>0.18182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179512" y="72008"/>
          <a:ext cx="1224136" cy="64807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200" b="1" dirty="0" smtClean="0"/>
            <a:t>Пропущено по </a:t>
          </a:r>
        </a:p>
        <a:p xmlns:a="http://schemas.openxmlformats.org/drawingml/2006/main">
          <a:r>
            <a:rPr lang="ru-RU" sz="1200" b="1" dirty="0" smtClean="0"/>
            <a:t>болезни  </a:t>
          </a:r>
        </a:p>
        <a:p xmlns:a="http://schemas.openxmlformats.org/drawingml/2006/main">
          <a:r>
            <a:rPr lang="ru-RU" sz="1200" b="1" dirty="0" smtClean="0"/>
            <a:t>1 ребенком</a:t>
          </a:r>
          <a:endParaRPr lang="ru-RU" sz="1200" b="1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20A8BC-E51A-4500-841B-7688C52B5EE2}" type="datetimeFigureOut">
              <a:rPr lang="ru-RU" smtClean="0"/>
              <a:pPr/>
              <a:t>12.09.2014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C40CC0-D865-4197-8D31-A2528149802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C40CC0-D865-4197-8D31-A25281498023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AB953-A818-47A9-9F26-8987D21EC8AE}" type="datetimeFigureOut">
              <a:rPr lang="ru-RU" smtClean="0"/>
              <a:pPr/>
              <a:t>12.09.2014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3056402-AF58-4222-B977-5FB24F990D7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AB953-A818-47A9-9F26-8987D21EC8AE}" type="datetimeFigureOut">
              <a:rPr lang="ru-RU" smtClean="0"/>
              <a:pPr/>
              <a:t>12.09.2014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56402-AF58-4222-B977-5FB24F990D7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AB953-A818-47A9-9F26-8987D21EC8AE}" type="datetimeFigureOut">
              <a:rPr lang="ru-RU" smtClean="0"/>
              <a:pPr/>
              <a:t>12.09.2014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56402-AF58-4222-B977-5FB24F990D7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AB953-A818-47A9-9F26-8987D21EC8AE}" type="datetimeFigureOut">
              <a:rPr lang="ru-RU" smtClean="0"/>
              <a:pPr/>
              <a:t>12.09.2014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3056402-AF58-4222-B977-5FB24F990D7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AB953-A818-47A9-9F26-8987D21EC8AE}" type="datetimeFigureOut">
              <a:rPr lang="ru-RU" smtClean="0"/>
              <a:pPr/>
              <a:t>12.09.2014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56402-AF58-4222-B977-5FB24F990D7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AB953-A818-47A9-9F26-8987D21EC8AE}" type="datetimeFigureOut">
              <a:rPr lang="ru-RU" smtClean="0"/>
              <a:pPr/>
              <a:t>12.09.2014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56402-AF58-4222-B977-5FB24F990D7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AB953-A818-47A9-9F26-8987D21EC8AE}" type="datetimeFigureOut">
              <a:rPr lang="ru-RU" smtClean="0"/>
              <a:pPr/>
              <a:t>12.09.2014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3056402-AF58-4222-B977-5FB24F990D7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AB953-A818-47A9-9F26-8987D21EC8AE}" type="datetimeFigureOut">
              <a:rPr lang="ru-RU" smtClean="0"/>
              <a:pPr/>
              <a:t>12.09.2014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56402-AF58-4222-B977-5FB24F990D7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AB953-A818-47A9-9F26-8987D21EC8AE}" type="datetimeFigureOut">
              <a:rPr lang="ru-RU" smtClean="0"/>
              <a:pPr/>
              <a:t>12.09.2014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56402-AF58-4222-B977-5FB24F990D7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AB953-A818-47A9-9F26-8987D21EC8AE}" type="datetimeFigureOut">
              <a:rPr lang="ru-RU" smtClean="0"/>
              <a:pPr/>
              <a:t>12.09.2014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56402-AF58-4222-B977-5FB24F990D7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AB953-A818-47A9-9F26-8987D21EC8AE}" type="datetimeFigureOut">
              <a:rPr lang="ru-RU" smtClean="0"/>
              <a:pPr/>
              <a:t>12.09.2014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56402-AF58-4222-B977-5FB24F990D7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FDAB953-A818-47A9-9F26-8987D21EC8AE}" type="datetimeFigureOut">
              <a:rPr lang="ru-RU" smtClean="0"/>
              <a:pPr/>
              <a:t>12.09.2014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3056402-AF58-4222-B977-5FB24F990D7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6.xml"/><Relationship Id="rId4" Type="http://schemas.openxmlformats.org/officeDocument/2006/relationships/chart" Target="../charts/char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81000" y="3789041"/>
            <a:ext cx="8458200" cy="2286746"/>
          </a:xfrm>
        </p:spPr>
        <p:txBody>
          <a:bodyPr/>
          <a:lstStyle/>
          <a:p>
            <a:r>
              <a:rPr lang="ru-RU" dirty="0" smtClean="0"/>
              <a:t>ОТЧЕТ О РАБОТЕ МБДОУ № 249 за 2013-2014 </a:t>
            </a:r>
            <a:r>
              <a:rPr lang="ru-RU" dirty="0" err="1" smtClean="0"/>
              <a:t>уч</a:t>
            </a:r>
            <a:r>
              <a:rPr lang="ru-RU" dirty="0" smtClean="0"/>
              <a:t>. год.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1268760"/>
            <a:ext cx="8458200" cy="252028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2267744" y="5805264"/>
            <a:ext cx="35283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/>
              <a:t> </a:t>
            </a:r>
          </a:p>
          <a:p>
            <a:pPr algn="ctr"/>
            <a:r>
              <a:rPr lang="ru-RU" sz="2000" dirty="0" smtClean="0"/>
              <a:t>Красноярск   2014 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188640"/>
            <a:ext cx="8686800" cy="720080"/>
          </a:xfrm>
        </p:spPr>
        <p:txBody>
          <a:bodyPr>
            <a:normAutofit/>
          </a:bodyPr>
          <a:lstStyle/>
          <a:p>
            <a:r>
              <a:rPr lang="ru-RU" sz="2000" dirty="0" smtClean="0"/>
              <a:t>Участие педагогов в научно-методической работе и конкурсах</a:t>
            </a:r>
            <a:endParaRPr lang="ru-RU" sz="2000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79512" y="980728"/>
          <a:ext cx="8712968" cy="6126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12968"/>
              </a:tblGrid>
              <a:tr h="5688632">
                <a:tc>
                  <a:txBody>
                    <a:bodyPr/>
                    <a:lstStyle/>
                    <a:p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-  Систематическое участие специалистов и воспитателей в сетевых методических объединениях района;.</a:t>
                      </a:r>
                    </a:p>
                    <a:p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-  Выступление  на  научно-практической  конференции  по проблемам дошкольного образования «</a:t>
                      </a:r>
                      <a:r>
                        <a:rPr kumimoji="0" 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XXI</a:t>
                      </a:r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: новый взгляд на образование дошкольников» - 1 человек, участники 2 человека.</a:t>
                      </a:r>
                    </a:p>
                    <a:p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-  Участие в городском семинаре  «Развитие речи детей с моторной алалией».</a:t>
                      </a:r>
                    </a:p>
                    <a:p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- Выступление на  районном семинаре  «Организационно-ресурсная работа по созданию образовательной вертикали «ДОУ – школа-центр». «Подбор и апробация образовательных технологий»</a:t>
                      </a:r>
                    </a:p>
                    <a:p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- участие воспитанников и педагогов в </a:t>
                      </a:r>
                      <a:r>
                        <a:rPr kumimoji="0" 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V</a:t>
                      </a:r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районном  открытом конкурсе декоративно-прикладного искусства «Волшебная варежка Деда Мороза». (представлено 7 работ).</a:t>
                      </a:r>
                    </a:p>
                    <a:p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-  проведена  «Недели качества социальных услуг» (день открытых дверей, выставка  детского худ. творчества, консультирование родителей специалистами)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Проведена  неделя МАТЕРИ.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-  победа   на Всероссийском дистанционный конкурсе «Радуга открытий»  Коллективный проект средней  группы «Мой друг </a:t>
                      </a:r>
                      <a:r>
                        <a:rPr kumimoji="0" lang="ru-RU" sz="18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капитошка</a:t>
                      </a:r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» 1 место – руководитель проекта  воспитатель группы  </a:t>
                      </a:r>
                      <a:r>
                        <a:rPr kumimoji="0" lang="ru-RU" sz="18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Костюрина</a:t>
                      </a:r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О.В.;</a:t>
                      </a:r>
                    </a:p>
                    <a:p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--</a:t>
                      </a:r>
                      <a:r>
                        <a:rPr kumimoji="0" lang="ru-RU" sz="18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участие педагогов  в </a:t>
                      </a:r>
                      <a:r>
                        <a:rPr kumimoji="0" 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XVI</a:t>
                      </a:r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 Всероссийской научно-практической конференции  «ПСИХОЛОГО-МЕДИКО-ПЕДАГОГИЧЕСКОЕ –СОПРОВОЖДЕНИЕ ОСОБОГО РЕБЕНКА» на базе  КГПУ им. В.П.Астафьева: воспитатели  </a:t>
                      </a:r>
                      <a:r>
                        <a:rPr kumimoji="0" lang="ru-RU" sz="18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Ишкова</a:t>
                      </a:r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С.В.,</a:t>
                      </a:r>
                      <a:r>
                        <a:rPr kumimoji="0" lang="ru-RU" sz="18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Торбеева</a:t>
                      </a:r>
                      <a:r>
                        <a:rPr kumimoji="0" lang="ru-RU" sz="18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Н.В.(стендовый доклад),  Красикова Л.В., </a:t>
                      </a:r>
                      <a:r>
                        <a:rPr kumimoji="0" lang="ru-RU" sz="18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Подорова</a:t>
                      </a:r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В.П. – педагог-психолог;</a:t>
                      </a:r>
                    </a:p>
                    <a:p>
                      <a:pPr>
                        <a:buFontTx/>
                        <a:buChar char="-"/>
                      </a:pPr>
                      <a:endParaRPr kumimoji="0" lang="ru-RU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332656"/>
            <a:ext cx="8686800" cy="7200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</a:t>
            </a: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51520" y="548680"/>
          <a:ext cx="8568952" cy="667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68952"/>
              </a:tblGrid>
              <a:tr h="6309320">
                <a:tc>
                  <a:txBody>
                    <a:bodyPr/>
                    <a:lstStyle/>
                    <a:p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- участие педагогов в семинаре  «Организация и содержание  инклюзивной  практики в дошкольных образовательных образованиях в рамках ФГОС  дошкольного образования»:. </a:t>
                      </a:r>
                      <a:r>
                        <a:rPr kumimoji="0" lang="ru-RU" sz="18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Стеценко</a:t>
                      </a:r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С.А. – учитель дефектолог; </a:t>
                      </a:r>
                      <a:r>
                        <a:rPr kumimoji="0" lang="ru-RU" sz="18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Мазаева</a:t>
                      </a:r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С.Н. –зам. зав. по УВР;</a:t>
                      </a:r>
                      <a:r>
                        <a:rPr kumimoji="0" lang="ru-RU" sz="18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8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Подорова</a:t>
                      </a:r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В.П. –педагог психолог</a:t>
                      </a:r>
                    </a:p>
                    <a:p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- Городской семинар «Технологии коррекции  нарушений звукопроизношения» 1 педагог  на  базе КГПУ им. В.П.Астафьева.</a:t>
                      </a:r>
                    </a:p>
                    <a:p>
                      <a:r>
                        <a:rPr kumimoji="0" lang="ru-RU" sz="18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Ситникова</a:t>
                      </a:r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Н.Г.;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kumimoji="0" 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V</a:t>
                      </a:r>
                      <a:r>
                        <a:rPr kumimoji="0" lang="en-US" sz="18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r>
                        <a:rPr kumimoji="0" lang="ru-RU" sz="18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районный фестиваль  детско-взрослых проектов  «Мир глазами ребенка» , представлен проект «Улицы Ленинского района» в номинации «Я люблю свой край родной» – благодарственное письмо;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kumimoji="0" lang="ru-RU" sz="18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-  Победа в районном конкурсе  «Лучшее оформление учреждения -2013»  в номинации  «Лучшая новогодняя елка»;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 Отправлен опыт работы для  публикации в сборнике по материалам выступления во Всероссийской научно практической конференции  по проблемам дошкольного образования «</a:t>
                      </a:r>
                      <a:r>
                        <a:rPr kumimoji="0" 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XXI </a:t>
                      </a:r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век: НОВЫЙ ВЗГЛЯД НА ОБРАЗОВАНИЕ ДОШКОЛЬНИКОВ»</a:t>
                      </a:r>
                      <a:r>
                        <a:rPr kumimoji="0" lang="ru-RU" sz="18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Учителя логопеда Тимошенко Е.П.;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-  Отправлен материал на  Общероссийский конкурс  «День земли в ОУ» (Коновалова А.А., </a:t>
                      </a:r>
                      <a:r>
                        <a:rPr kumimoji="0" lang="ru-RU" sz="18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Заболотская</a:t>
                      </a:r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Н.И.),  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- Отправлен</a:t>
                      </a:r>
                      <a:r>
                        <a:rPr kumimoji="0" lang="ru-RU" sz="18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материал на Общероссийский конкурс презентаций: «Мой край родной» (</a:t>
                      </a:r>
                      <a:r>
                        <a:rPr kumimoji="0" lang="ru-RU" sz="1800" b="1" kern="1200" baseline="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Костюрина</a:t>
                      </a:r>
                      <a:r>
                        <a:rPr kumimoji="0" lang="ru-RU" sz="18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О.В.)</a:t>
                      </a:r>
                      <a:endParaRPr kumimoji="0" lang="ru-RU" sz="1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kumimoji="0" lang="ru-RU" sz="1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Tx/>
                        <a:buChar char="-"/>
                      </a:pPr>
                      <a:endParaRPr kumimoji="0" lang="ru-RU" sz="1800" b="1" kern="1200" baseline="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Tx/>
                        <a:buChar char="-"/>
                      </a:pPr>
                      <a:endParaRPr kumimoji="0" lang="ru-RU" sz="1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kumimoji="0" lang="ru-RU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Участие воспитанников в конкурсах</a:t>
            </a: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51520" y="1397000"/>
          <a:ext cx="8568952" cy="6126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96744"/>
                <a:gridCol w="1872208"/>
              </a:tblGrid>
              <a:tr h="370840">
                <a:tc>
                  <a:txBody>
                    <a:bodyPr/>
                    <a:lstStyle/>
                    <a:p>
                      <a:pPr>
                        <a:buFontTx/>
                        <a:buChar char="-"/>
                      </a:pPr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победа в отборочном этапе первенства района по шашкам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- участие воспитанника в районной  олимпиаде по психологии.</a:t>
                      </a:r>
                    </a:p>
                    <a:p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-  участие воспитанников и педагогов в </a:t>
                      </a:r>
                      <a:r>
                        <a:rPr kumimoji="0" 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V</a:t>
                      </a:r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районном  открытом конкурсе декоративно-прикладного искусства «Волшебная варежка Деда Мороза». (представлено 7 работ).</a:t>
                      </a:r>
                    </a:p>
                    <a:p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-  Участие в районном конкурсе на лучшую карнавальную  маску и новогоднюю игрушку (10 работ).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Участие в городском творческом конкурсе «</a:t>
                      </a:r>
                      <a:r>
                        <a:rPr kumimoji="0" lang="ru-RU" sz="18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Арт-Ель</a:t>
                      </a:r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2013»</a:t>
                      </a:r>
                    </a:p>
                    <a:p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- участие в краевом конкурсе  детского рисунка «Единственной Маме на свете»       (организатор газета «Комсомольская правда)</a:t>
                      </a:r>
                    </a:p>
                    <a:p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26 участников из групп разного возраста – 7 педагогов – руководителей.;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районная логопедическая</a:t>
                      </a:r>
                      <a:r>
                        <a:rPr kumimoji="0" lang="ru-RU" sz="18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викторина - </a:t>
                      </a:r>
                      <a:r>
                        <a:rPr kumimoji="0" lang="ru-RU" sz="18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8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Колмаков</a:t>
                      </a:r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Тимофей, Усольцев Ярослав,</a:t>
                      </a:r>
                      <a:r>
                        <a:rPr kumimoji="0" lang="ru-RU" sz="18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Дудкин Алеша. Руководители – </a:t>
                      </a:r>
                      <a:r>
                        <a:rPr kumimoji="0" lang="ru-RU" sz="18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Торгашина</a:t>
                      </a:r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Т.В,</a:t>
                      </a:r>
                      <a:r>
                        <a:rPr kumimoji="0" lang="ru-RU" sz="18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Рычкова Е.А,</a:t>
                      </a:r>
                      <a:r>
                        <a:rPr kumimoji="0" lang="ru-RU" sz="18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Тимошенко Е.П.;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- Участие в районной интеллектуальной викторине «</a:t>
                      </a:r>
                      <a:r>
                        <a:rPr kumimoji="0" lang="ru-RU" sz="18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Знайка</a:t>
                      </a:r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»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- Участие в районном этапе городского конкурса  детского</a:t>
                      </a:r>
                      <a:r>
                        <a:rPr kumimoji="0" lang="ru-RU" sz="18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 художественного творчества «Подснежник 2014»  (рук. </a:t>
                      </a:r>
                      <a:r>
                        <a:rPr kumimoji="0" lang="ru-RU" sz="1800" b="1" kern="1200" baseline="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Чусова</a:t>
                      </a:r>
                      <a:r>
                        <a:rPr kumimoji="0" lang="ru-RU" sz="18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А.Г)</a:t>
                      </a:r>
                      <a:endParaRPr kumimoji="0" lang="ru-RU" sz="1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Tx/>
                        <a:buChar char="-"/>
                      </a:pPr>
                      <a:endParaRPr kumimoji="0" lang="ru-RU" sz="1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kumimoji="0" lang="ru-RU" sz="1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Tx/>
                        <a:buChar char="-"/>
                      </a:pPr>
                      <a:endParaRPr kumimoji="0" lang="ru-RU" sz="1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(2 и 3 место).</a:t>
                      </a:r>
                    </a:p>
                    <a:p>
                      <a:r>
                        <a:rPr lang="ru-RU" dirty="0" smtClean="0"/>
                        <a:t>Участие</a:t>
                      </a:r>
                    </a:p>
                    <a:p>
                      <a:r>
                        <a:rPr lang="ru-RU" dirty="0" smtClean="0"/>
                        <a:t>Участие</a:t>
                      </a:r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Участие</a:t>
                      </a:r>
                    </a:p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Участие</a:t>
                      </a:r>
                    </a:p>
                    <a:p>
                      <a:r>
                        <a:rPr kumimoji="0" lang="ru-RU" sz="18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2 место (1 </a:t>
                      </a:r>
                      <a:r>
                        <a:rPr kumimoji="0" lang="ru-RU" sz="1800" b="1" kern="1200" baseline="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реб</a:t>
                      </a:r>
                      <a:r>
                        <a:rPr kumimoji="0" lang="ru-RU" sz="18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.)</a:t>
                      </a:r>
                      <a:endParaRPr kumimoji="0" lang="ru-RU" sz="1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kumimoji="0" lang="ru-RU" sz="1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kumimoji="0" lang="ru-RU" sz="1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kumimoji="0" lang="ru-RU" sz="1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(1 и 2 место) , 1 участие.</a:t>
                      </a:r>
                    </a:p>
                    <a:p>
                      <a:endParaRPr kumimoji="0" lang="ru-RU" sz="1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Участие</a:t>
                      </a:r>
                    </a:p>
                    <a:p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2 место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Здоровье и физическое развитие</a:t>
            </a: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467544" y="1844824"/>
          <a:ext cx="324036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4216"/>
                <a:gridCol w="1296144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1. Группы здоровья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1 группа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2 группа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30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3 группа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77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4 группа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5 группа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339752" y="1340768"/>
            <a:ext cx="42543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ПАСПОРТ ЗДОРОВЬЯ  ВОСПИТАННИКОВ 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4427984" y="1666240"/>
          <a:ext cx="4104456" cy="48591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52328"/>
                <a:gridCol w="1152128"/>
              </a:tblGrid>
              <a:tr h="347079">
                <a:tc gridSpan="2">
                  <a:txBody>
                    <a:bodyPr/>
                    <a:lstStyle/>
                    <a:p>
                      <a:r>
                        <a:rPr lang="ru-RU" sz="1400" dirty="0" smtClean="0"/>
                        <a:t>Выявленные </a:t>
                      </a:r>
                      <a:r>
                        <a:rPr lang="ru-RU" sz="1400" dirty="0" err="1" smtClean="0"/>
                        <a:t>паталогии</a:t>
                      </a:r>
                      <a:endParaRPr lang="ru-RU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47079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ОРВИ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150</a:t>
                      </a:r>
                      <a:endParaRPr lang="ru-RU" sz="1400" dirty="0"/>
                    </a:p>
                  </a:txBody>
                  <a:tcPr/>
                </a:tc>
              </a:tr>
              <a:tr h="347079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Грипп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нет</a:t>
                      </a:r>
                      <a:endParaRPr lang="ru-RU" sz="1400" dirty="0"/>
                    </a:p>
                  </a:txBody>
                  <a:tcPr/>
                </a:tc>
              </a:tr>
              <a:tr h="347079">
                <a:tc>
                  <a:txBody>
                    <a:bodyPr/>
                    <a:lstStyle/>
                    <a:p>
                      <a:r>
                        <a:rPr lang="ru-RU" sz="1400" dirty="0" err="1" smtClean="0"/>
                        <a:t>Ветрян</a:t>
                      </a:r>
                      <a:r>
                        <a:rPr lang="ru-RU" sz="1400" dirty="0" smtClean="0"/>
                        <a:t>. оспа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9</a:t>
                      </a:r>
                      <a:endParaRPr lang="ru-RU" sz="1400" dirty="0"/>
                    </a:p>
                  </a:txBody>
                  <a:tcPr/>
                </a:tc>
              </a:tr>
              <a:tr h="347079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ЛОР заболевания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</a:t>
                      </a:r>
                      <a:endParaRPr lang="ru-RU" sz="1400" dirty="0"/>
                    </a:p>
                  </a:txBody>
                  <a:tcPr/>
                </a:tc>
              </a:tr>
              <a:tr h="347079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Заболевания ЖКТ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</a:t>
                      </a:r>
                      <a:endParaRPr lang="ru-RU" sz="1400" dirty="0"/>
                    </a:p>
                  </a:txBody>
                  <a:tcPr/>
                </a:tc>
              </a:tr>
              <a:tr h="347079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Речевые нарушения 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110</a:t>
                      </a:r>
                      <a:endParaRPr lang="ru-RU" sz="1400" dirty="0"/>
                    </a:p>
                  </a:txBody>
                  <a:tcPr/>
                </a:tc>
              </a:tr>
              <a:tr h="347079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Нарушения осанки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5</a:t>
                      </a:r>
                      <a:endParaRPr lang="ru-RU" sz="1400" dirty="0"/>
                    </a:p>
                  </a:txBody>
                  <a:tcPr/>
                </a:tc>
              </a:tr>
              <a:tr h="347079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плоскостопие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3</a:t>
                      </a:r>
                      <a:endParaRPr lang="ru-RU" sz="1400" dirty="0"/>
                    </a:p>
                  </a:txBody>
                  <a:tcPr/>
                </a:tc>
              </a:tr>
              <a:tr h="347079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Заболевания ССС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</a:t>
                      </a:r>
                      <a:endParaRPr lang="ru-RU" sz="1400" dirty="0"/>
                    </a:p>
                  </a:txBody>
                  <a:tcPr/>
                </a:tc>
              </a:tr>
              <a:tr h="347079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Туб. инфицированные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18</a:t>
                      </a:r>
                      <a:endParaRPr lang="ru-RU" sz="1400" dirty="0"/>
                    </a:p>
                  </a:txBody>
                  <a:tcPr/>
                </a:tc>
              </a:tr>
              <a:tr h="347079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Глазные болезни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</a:t>
                      </a:r>
                      <a:endParaRPr lang="ru-RU" sz="1400" dirty="0"/>
                    </a:p>
                  </a:txBody>
                  <a:tcPr/>
                </a:tc>
              </a:tr>
              <a:tr h="347079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ЧДБ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10</a:t>
                      </a:r>
                      <a:endParaRPr lang="ru-RU" sz="1400" dirty="0"/>
                    </a:p>
                  </a:txBody>
                  <a:tcPr/>
                </a:tc>
              </a:tr>
              <a:tr h="347079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Болезни нервной </a:t>
                      </a:r>
                      <a:r>
                        <a:rPr lang="ru-RU" sz="1400" dirty="0" err="1" smtClean="0"/>
                        <a:t>сист.емы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110</a:t>
                      </a:r>
                      <a:endParaRPr lang="ru-RU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Здоровье и Физическое развитие</a:t>
            </a: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51520" y="1772816"/>
          <a:ext cx="8424934" cy="2696808"/>
        </p:xfrm>
        <a:graphic>
          <a:graphicData uri="http://schemas.openxmlformats.org/drawingml/2006/table">
            <a:tbl>
              <a:tblPr/>
              <a:tblGrid>
                <a:gridCol w="1391599"/>
                <a:gridCol w="1026406"/>
                <a:gridCol w="1296322"/>
                <a:gridCol w="976248"/>
                <a:gridCol w="1025889"/>
                <a:gridCol w="876453"/>
                <a:gridCol w="952980"/>
                <a:gridCol w="879037"/>
              </a:tblGrid>
              <a:tr h="437418">
                <a:tc gridSpan="8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>
                          <a:latin typeface="Times New Roman"/>
                          <a:ea typeface="Times New Roman"/>
                        </a:rPr>
                        <a:t>Физические качества (по Иванову)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 dirty="0">
                        <a:latin typeface="Times New Roman"/>
                        <a:ea typeface="Times New Roman"/>
                      </a:endParaRPr>
                    </a:p>
                  </a:txBody>
                  <a:tcPr marL="40753" marR="407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 dirty="0">
                        <a:latin typeface="Times New Roman"/>
                        <a:ea typeface="Times New Roman"/>
                      </a:endParaRPr>
                    </a:p>
                  </a:txBody>
                  <a:tcPr marL="40753" marR="407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 dirty="0">
                        <a:latin typeface="Times New Roman"/>
                        <a:ea typeface="Times New Roman"/>
                      </a:endParaRPr>
                    </a:p>
                  </a:txBody>
                  <a:tcPr marL="40753" marR="407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 dirty="0">
                        <a:latin typeface="Times New Roman"/>
                        <a:ea typeface="Times New Roman"/>
                      </a:endParaRPr>
                    </a:p>
                  </a:txBody>
                  <a:tcPr marL="40753" marR="407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 dirty="0">
                        <a:latin typeface="Times New Roman"/>
                        <a:ea typeface="Times New Roman"/>
                      </a:endParaRPr>
                    </a:p>
                  </a:txBody>
                  <a:tcPr marL="40753" marR="407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 dirty="0">
                        <a:latin typeface="Times New Roman"/>
                        <a:ea typeface="Times New Roman"/>
                      </a:endParaRPr>
                    </a:p>
                  </a:txBody>
                  <a:tcPr marL="40753" marR="407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 dirty="0">
                        <a:latin typeface="Times New Roman"/>
                        <a:ea typeface="Times New Roman"/>
                      </a:endParaRPr>
                    </a:p>
                  </a:txBody>
                  <a:tcPr marL="40753" marR="407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 dirty="0">
                        <a:latin typeface="Times New Roman"/>
                        <a:ea typeface="Times New Roman"/>
                      </a:endParaRPr>
                    </a:p>
                  </a:txBody>
                  <a:tcPr marL="40753" marR="407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741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40753" marR="407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Средняя 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Средняя Б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Старшая 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Старшая Б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Подготовительная 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Подготовительная Б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Подготовительная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В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741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</a:rPr>
                        <a:t>Начало года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40753" marR="407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</a:rPr>
                        <a:t>58,2 %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40753" marR="407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</a:rPr>
                        <a:t>49,3%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40753" marR="407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</a:rPr>
                        <a:t>30,7%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40753" marR="407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</a:rPr>
                        <a:t>30,7%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40753" marR="407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</a:rPr>
                        <a:t>44%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40753" marR="407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</a:rPr>
                        <a:t>25.4%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40753" marR="407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</a:rPr>
                        <a:t>14%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40753" marR="407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741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</a:rPr>
                        <a:t>Конец года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40753" marR="407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69,2 %</a:t>
                      </a:r>
                    </a:p>
                  </a:txBody>
                  <a:tcPr marL="40753" marR="407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72,9 %</a:t>
                      </a:r>
                    </a:p>
                  </a:txBody>
                  <a:tcPr marL="40753" marR="407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61,5 %</a:t>
                      </a:r>
                    </a:p>
                  </a:txBody>
                  <a:tcPr marL="40753" marR="407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58 %</a:t>
                      </a:r>
                    </a:p>
                  </a:txBody>
                  <a:tcPr marL="40753" marR="407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53,5 %</a:t>
                      </a:r>
                    </a:p>
                  </a:txBody>
                  <a:tcPr marL="40753" marR="407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69,5 %</a:t>
                      </a:r>
                    </a:p>
                  </a:txBody>
                  <a:tcPr marL="40753" marR="407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53,6 %</a:t>
                      </a:r>
                    </a:p>
                  </a:txBody>
                  <a:tcPr marL="40753" marR="407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741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</a:rPr>
                        <a:t>Прирост физических качеств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40753" marR="407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</a:rPr>
                        <a:t>38%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40753" marR="407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</a:rPr>
                        <a:t>23,6%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40753" marR="407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</a:rPr>
                        <a:t>30,8%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40753" marR="407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</a:rPr>
                        <a:t>27,3%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40753" marR="407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</a:rPr>
                        <a:t>9,5%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40753" marR="407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</a:rPr>
                        <a:t>71,1%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40753" marR="407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</a:rPr>
                        <a:t>39,6%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40753" marR="407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Посещаемость и заболеваемость</a:t>
            </a: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323529" y="1397000"/>
          <a:ext cx="8352927" cy="1691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84309"/>
                <a:gridCol w="2784309"/>
                <a:gridCol w="2784309"/>
              </a:tblGrid>
              <a:tr h="370840"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2013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2014</a:t>
                      </a:r>
                      <a:endParaRPr lang="ru-RU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посещаемость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84,7 %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86 %</a:t>
                      </a:r>
                      <a:endParaRPr lang="ru-RU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заболеваемость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452 дня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876 дней</a:t>
                      </a:r>
                      <a:endParaRPr lang="ru-RU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Пропущено дней на одного ребенка по болезни по ДОУ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4,1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7,9 </a:t>
                      </a:r>
                      <a:endParaRPr lang="ru-RU" sz="16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Диаграмма 4"/>
          <p:cNvGraphicFramePr/>
          <p:nvPr/>
        </p:nvGraphicFramePr>
        <p:xfrm>
          <a:off x="107504" y="3861048"/>
          <a:ext cx="3240360" cy="27520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Диаграмма 5"/>
          <p:cNvGraphicFramePr/>
          <p:nvPr/>
        </p:nvGraphicFramePr>
        <p:xfrm>
          <a:off x="3131840" y="4509120"/>
          <a:ext cx="3096344" cy="22480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Диаграмма 6"/>
          <p:cNvGraphicFramePr/>
          <p:nvPr/>
        </p:nvGraphicFramePr>
        <p:xfrm>
          <a:off x="5868144" y="3212976"/>
          <a:ext cx="3096344" cy="22322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dirty="0" smtClean="0"/>
              <a:t>Анализ заболеваемости  и посещаемости  за отчетный учебный год</a:t>
            </a:r>
            <a:endParaRPr lang="ru-RU" sz="2400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51520" y="1397000"/>
          <a:ext cx="8640960" cy="1798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0120"/>
                <a:gridCol w="1080120"/>
                <a:gridCol w="1080120"/>
                <a:gridCol w="1080120"/>
                <a:gridCol w="1080120"/>
                <a:gridCol w="1080120"/>
                <a:gridCol w="1080120"/>
                <a:gridCol w="1080120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Средняя А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Средняя Б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Старшая А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Старшая Б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err="1" smtClean="0"/>
                        <a:t>Под-ная</a:t>
                      </a:r>
                      <a:r>
                        <a:rPr lang="ru-RU" sz="1400" dirty="0" smtClean="0"/>
                        <a:t> А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err="1" smtClean="0"/>
                        <a:t>Под-ная</a:t>
                      </a:r>
                      <a:r>
                        <a:rPr lang="ru-RU" sz="1400" dirty="0" smtClean="0"/>
                        <a:t> Б</a:t>
                      </a:r>
                    </a:p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err="1" smtClean="0"/>
                        <a:t>Под-ная</a:t>
                      </a:r>
                      <a:r>
                        <a:rPr lang="ru-RU" sz="1400" dirty="0" smtClean="0"/>
                        <a:t> В</a:t>
                      </a:r>
                    </a:p>
                    <a:p>
                      <a:endParaRPr lang="ru-R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План  </a:t>
                      </a:r>
                      <a:r>
                        <a:rPr lang="ru-RU" dirty="0" err="1" smtClean="0"/>
                        <a:t>д</a:t>
                      </a:r>
                      <a:r>
                        <a:rPr lang="ru-RU" dirty="0" smtClean="0"/>
                        <a:t>/</a:t>
                      </a:r>
                      <a:r>
                        <a:rPr lang="ru-RU" dirty="0" err="1" smtClean="0"/>
                        <a:t>дн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2122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2820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2284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2685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2452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2970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2970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Факт </a:t>
                      </a:r>
                      <a:r>
                        <a:rPr lang="ru-RU" dirty="0" err="1" smtClean="0"/>
                        <a:t>д</a:t>
                      </a:r>
                      <a:r>
                        <a:rPr lang="ru-RU" dirty="0" smtClean="0"/>
                        <a:t>/</a:t>
                      </a:r>
                      <a:r>
                        <a:rPr lang="ru-RU" dirty="0" err="1" smtClean="0"/>
                        <a:t>дн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1855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2324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1960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2125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2157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2551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2621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4" name="Диаграмма 3"/>
          <p:cNvGraphicFramePr/>
          <p:nvPr/>
        </p:nvGraphicFramePr>
        <p:xfrm>
          <a:off x="179512" y="3573016"/>
          <a:ext cx="8712968" cy="31683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/>
              <a:t>Анализ заболеваемости за 2013-2014 </a:t>
            </a:r>
            <a:r>
              <a:rPr lang="ru-RU" sz="2800" dirty="0" err="1" smtClean="0"/>
              <a:t>уч</a:t>
            </a:r>
            <a:r>
              <a:rPr lang="ru-RU" sz="2800" dirty="0" smtClean="0"/>
              <a:t>. год</a:t>
            </a:r>
            <a:endParaRPr lang="ru-RU" sz="2800" dirty="0"/>
          </a:p>
        </p:txBody>
      </p:sp>
      <p:graphicFrame>
        <p:nvGraphicFramePr>
          <p:cNvPr id="3" name="Диаграмма 2"/>
          <p:cNvGraphicFramePr/>
          <p:nvPr/>
        </p:nvGraphicFramePr>
        <p:xfrm>
          <a:off x="0" y="1700808"/>
          <a:ext cx="4716016" cy="3960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Диаграмма 5"/>
          <p:cNvGraphicFramePr/>
          <p:nvPr/>
        </p:nvGraphicFramePr>
        <p:xfrm>
          <a:off x="4211960" y="1196752"/>
          <a:ext cx="4727848" cy="504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Результативность работы ДОУ</a:t>
            </a:r>
            <a:endParaRPr lang="ru-RU" dirty="0"/>
          </a:p>
        </p:txBody>
      </p:sp>
      <p:graphicFrame>
        <p:nvGraphicFramePr>
          <p:cNvPr id="3" name="Диаграмма 2"/>
          <p:cNvGraphicFramePr/>
          <p:nvPr/>
        </p:nvGraphicFramePr>
        <p:xfrm>
          <a:off x="3851920" y="1772816"/>
          <a:ext cx="4992216" cy="41764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79512" y="1700808"/>
          <a:ext cx="3816425" cy="47301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39529"/>
                <a:gridCol w="2376896"/>
              </a:tblGrid>
              <a:tr h="442633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Всего выведено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48 детей, из них:</a:t>
                      </a:r>
                      <a:endParaRPr lang="ru-RU" sz="1600" dirty="0"/>
                    </a:p>
                  </a:txBody>
                  <a:tcPr/>
                </a:tc>
              </a:tr>
              <a:tr h="1086463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В общеобразовательные</a:t>
                      </a:r>
                      <a:r>
                        <a:rPr lang="ru-RU" sz="1600" baseline="0" dirty="0" smtClean="0"/>
                        <a:t> школы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32 ребенка</a:t>
                      </a:r>
                      <a:endParaRPr lang="ru-RU" sz="1600" dirty="0"/>
                    </a:p>
                  </a:txBody>
                  <a:tcPr/>
                </a:tc>
              </a:tr>
              <a:tr h="442633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В </a:t>
                      </a:r>
                      <a:r>
                        <a:rPr lang="ru-RU" sz="1600" dirty="0" err="1" smtClean="0"/>
                        <a:t>кор</a:t>
                      </a:r>
                      <a:r>
                        <a:rPr lang="ru-RU" sz="1600" dirty="0" smtClean="0"/>
                        <a:t>. </a:t>
                      </a:r>
                      <a:r>
                        <a:rPr lang="ru-RU" sz="1600" dirty="0" err="1" smtClean="0"/>
                        <a:t>кл</a:t>
                      </a:r>
                      <a:r>
                        <a:rPr lang="ru-RU" sz="1600" dirty="0" smtClean="0"/>
                        <a:t>. </a:t>
                      </a:r>
                      <a:r>
                        <a:rPr lang="en-US" sz="1600" dirty="0" smtClean="0"/>
                        <a:t>V </a:t>
                      </a:r>
                      <a:r>
                        <a:rPr lang="ru-RU" sz="1600" dirty="0" smtClean="0"/>
                        <a:t>вида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4 ребенка</a:t>
                      </a:r>
                      <a:endParaRPr lang="ru-RU" sz="1600" dirty="0"/>
                    </a:p>
                  </a:txBody>
                  <a:tcPr/>
                </a:tc>
              </a:tr>
              <a:tr h="59569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В </a:t>
                      </a:r>
                      <a:r>
                        <a:rPr lang="ru-RU" sz="1600" dirty="0" err="1" smtClean="0"/>
                        <a:t>кор</a:t>
                      </a:r>
                      <a:r>
                        <a:rPr lang="ru-RU" sz="1600" dirty="0" smtClean="0"/>
                        <a:t>. </a:t>
                      </a:r>
                      <a:r>
                        <a:rPr lang="ru-RU" sz="1600" dirty="0" err="1" smtClean="0"/>
                        <a:t>кл</a:t>
                      </a:r>
                      <a:r>
                        <a:rPr lang="ru-RU" sz="1600" dirty="0" smtClean="0"/>
                        <a:t>. </a:t>
                      </a:r>
                      <a:r>
                        <a:rPr lang="en-US" sz="1600" dirty="0" smtClean="0"/>
                        <a:t>VII </a:t>
                      </a:r>
                      <a:r>
                        <a:rPr lang="ru-RU" sz="1600" dirty="0" smtClean="0"/>
                        <a:t>вида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5 </a:t>
                      </a:r>
                      <a:r>
                        <a:rPr lang="ru-RU" sz="1600" baseline="0" dirty="0" smtClean="0"/>
                        <a:t> детей</a:t>
                      </a:r>
                      <a:endParaRPr lang="ru-RU" sz="1600" dirty="0"/>
                    </a:p>
                  </a:txBody>
                  <a:tcPr/>
                </a:tc>
              </a:tr>
              <a:tr h="764548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В специальную</a:t>
                      </a:r>
                      <a:r>
                        <a:rPr lang="ru-RU" sz="1600" baseline="0" dirty="0" smtClean="0"/>
                        <a:t> школу  </a:t>
                      </a:r>
                      <a:r>
                        <a:rPr lang="en-US" sz="1600" baseline="0" dirty="0" smtClean="0"/>
                        <a:t>VIII </a:t>
                      </a:r>
                      <a:r>
                        <a:rPr lang="ru-RU" sz="1600" baseline="0" dirty="0" smtClean="0"/>
                        <a:t>вида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2 ребенка</a:t>
                      </a:r>
                      <a:endParaRPr lang="ru-RU" sz="1600" dirty="0"/>
                    </a:p>
                  </a:txBody>
                  <a:tcPr/>
                </a:tc>
              </a:tr>
              <a:tr h="764548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В</a:t>
                      </a:r>
                      <a:r>
                        <a:rPr lang="ru-RU" sz="1600" baseline="0" dirty="0" smtClean="0"/>
                        <a:t> ДОУ </a:t>
                      </a:r>
                      <a:r>
                        <a:rPr lang="ru-RU" sz="1600" baseline="0" dirty="0" err="1" smtClean="0"/>
                        <a:t>общеразвивающего</a:t>
                      </a:r>
                      <a:r>
                        <a:rPr lang="ru-RU" sz="1600" baseline="0" dirty="0" smtClean="0"/>
                        <a:t> вида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5 детей</a:t>
                      </a:r>
                      <a:endParaRPr lang="ru-RU" sz="16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1243608"/>
          </a:xfrm>
        </p:spPr>
        <p:txBody>
          <a:bodyPr>
            <a:normAutofit fontScale="90000"/>
          </a:bodyPr>
          <a:lstStyle/>
          <a:p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b="1" dirty="0" smtClean="0"/>
              <a:t> </a:t>
            </a:r>
            <a:br>
              <a:rPr lang="ru-RU" sz="2000" b="1" dirty="0" smtClean="0"/>
            </a:b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>Цель: </a:t>
            </a:r>
            <a:r>
              <a:rPr lang="ru-RU" sz="2000" dirty="0" smtClean="0"/>
              <a:t>реализация права каждого ребенка на получение  качественной профессиональной  коррекции  речевого  и психического развития, совершенствования его  физических качеств,  обеспечивающих равные стартовые возможности при поступлении в школу</a:t>
            </a: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>Приоритетные задачи работы на 2014 - 2015 учебный год: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b="1" dirty="0" smtClean="0"/>
              <a:t> 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1. обеспечение охраны и укрепления физического и психического здоровья детей, сохранения их индивидуальности, приобщение детей к ценностям здорового образа жизни.  </a:t>
            </a:r>
            <a:br>
              <a:rPr lang="ru-RU" sz="2000" dirty="0" smtClean="0"/>
            </a:br>
            <a:r>
              <a:rPr lang="ru-RU" sz="2000" dirty="0" smtClean="0"/>
              <a:t>2. Создание  условий, обеспечивающих  развитие воспитанников в образовательной среде ДОУ  в контексте ФГОС ДО.</a:t>
            </a:r>
            <a:br>
              <a:rPr lang="ru-RU" sz="2000" dirty="0" smtClean="0"/>
            </a:br>
            <a:r>
              <a:rPr lang="ru-RU" sz="2000" dirty="0" smtClean="0"/>
              <a:t> </a:t>
            </a:r>
            <a:br>
              <a:rPr lang="ru-RU" sz="2000" dirty="0" smtClean="0"/>
            </a:br>
            <a:r>
              <a:rPr lang="ru-RU" sz="2000" dirty="0" smtClean="0"/>
              <a:t>3. Способствовать повышению профессионального мастерства педагогов  в  организации  сюжетно-ролевой игры с детьми  дошкольного возраста с ТНР</a:t>
            </a:r>
            <a:br>
              <a:rPr lang="ru-RU" sz="2000" dirty="0" smtClean="0"/>
            </a:br>
            <a:r>
              <a:rPr lang="ru-RU" sz="2000" dirty="0" smtClean="0"/>
              <a:t> </a:t>
            </a:r>
            <a:br>
              <a:rPr lang="ru-RU" sz="2000" dirty="0" smtClean="0"/>
            </a:br>
            <a:r>
              <a:rPr lang="ru-RU" sz="2000" dirty="0" smtClean="0"/>
              <a:t>4  Обеспечение преемственности в воспитании ребенка в детском учреждении и в семье, с учетом коррекционной специфики ДОУ.</a:t>
            </a:r>
            <a:br>
              <a:rPr lang="ru-RU" sz="2000" dirty="0" smtClean="0"/>
            </a:b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endParaRPr lang="ru-RU" sz="1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i="1" dirty="0" smtClean="0"/>
              <a:t>Информационная справка о </a:t>
            </a:r>
            <a:br>
              <a:rPr lang="ru-RU" b="1" i="1" dirty="0" smtClean="0"/>
            </a:br>
            <a:r>
              <a:rPr lang="ru-RU" b="1" i="1" dirty="0" smtClean="0"/>
              <a:t>МБДОУ № 249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457200" y="1554163"/>
            <a:ext cx="8686800" cy="4525962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/>
              <a:t>В МБДОУ 7 возрастных групп. Нормативный расчет 70 мест.  Списочный состав на 15 мая - 110  детей</a:t>
            </a:r>
          </a:p>
          <a:p>
            <a:pPr>
              <a:buNone/>
            </a:pPr>
            <a:r>
              <a:rPr lang="ru-RU" dirty="0" smtClean="0"/>
              <a:t> 7 групп дошкольного возраста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b="1" dirty="0" smtClean="0"/>
              <a:t>Педагогический коллектив организует работу по основной общеобразовательной программе ДОУ составленной на основе :</a:t>
            </a:r>
            <a:endParaRPr lang="ru-RU" dirty="0" smtClean="0"/>
          </a:p>
          <a:p>
            <a:pPr lvl="0"/>
            <a:r>
              <a:rPr lang="ru-RU" dirty="0" smtClean="0"/>
              <a:t> Примерной Программы воспитания и обучения в детском саду  под редакцией М.А.Васильевой,  В.В Гербовой,  Т.С.Комаровой. </a:t>
            </a:r>
          </a:p>
          <a:p>
            <a:pPr lvl="0"/>
            <a:r>
              <a:rPr lang="ru-RU" dirty="0" smtClean="0"/>
              <a:t> Программы логопедической работы по преодолению  общего недоразвития речи у детей Г.В.Чиркиной, Т.Б.Филичевой, Т.В.Тумановой.</a:t>
            </a:r>
          </a:p>
          <a:p>
            <a:pPr lvl="0"/>
            <a:r>
              <a:rPr lang="ru-RU" dirty="0" smtClean="0"/>
              <a:t>Парциальной программы «Юный эколог» - С.Н. Николаевой, которая  реализуется  в интеграции с  составляющей  Формирование целостной картины мира, экологическое развитие образовательной области  «Познание» ООП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Ориентировочная тема педагогических советов на 2014-2015 </a:t>
            </a:r>
            <a:r>
              <a:rPr lang="ru-RU" dirty="0" err="1" smtClean="0"/>
              <a:t>уч.год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84200" y="1653030"/>
            <a:ext cx="7444184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ru-RU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Установочный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endParaRPr lang="ru-RU" sz="2400" dirty="0" smtClean="0">
              <a:solidFill>
                <a:prstClr val="black"/>
              </a:solidFill>
              <a:latin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ru-RU" sz="2400" dirty="0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Реализация   физкультурно-оздоровительной работы в ДОУ </a:t>
            </a:r>
            <a:endParaRPr lang="ru-RU" sz="2400" i="1" dirty="0" smtClean="0">
              <a:solidFill>
                <a:prstClr val="black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400" i="1" dirty="0" smtClean="0">
              <a:solidFill>
                <a:prstClr val="black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ru-RU" sz="2400" dirty="0" smtClean="0"/>
              <a:t> Создание условий реализации ФГОС ДО. Моделирование воспитательно-образовательного процесса в ДОУ.</a:t>
            </a: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400" dirty="0" smtClean="0"/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ru-RU" sz="2400" dirty="0" smtClean="0"/>
              <a:t> Сюжетно-ролевая игра, как средство компенсирующего воздействия на ребенка</a:t>
            </a: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400" dirty="0" smtClean="0"/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ru-RU" sz="2400" dirty="0" smtClean="0"/>
              <a:t> Итоговый педсовет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lang="ru-RU" dirty="0" smtClean="0">
              <a:solidFill>
                <a:prstClr val="black"/>
              </a:solidFill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/>
              <a:t>Цель ДОУ:</a:t>
            </a:r>
            <a:endParaRPr lang="ru-RU" dirty="0"/>
          </a:p>
        </p:txBody>
      </p:sp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251520" y="1387805"/>
            <a:ext cx="8352928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    Создание условий способствующих  реабилитации детей имеющих тяжелую речевую</a:t>
            </a:r>
            <a:r>
              <a:rPr kumimoji="0" lang="ru-RU" sz="2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патологию: коррекция речевого развития,  укрепление и сохранение психофизиологического здоровья,</a:t>
            </a:r>
            <a:r>
              <a:rPr kumimoji="0" lang="ru-RU" sz="2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психо-эмоционального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благополучия;  развитие интеллектуальных, нравственных качеств у дошкольников;</a:t>
            </a:r>
            <a:r>
              <a:rPr kumimoji="0" lang="ru-RU" sz="2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формирование  у них </a:t>
            </a:r>
            <a:r>
              <a:rPr kumimoji="0" lang="ru-RU" sz="2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базовой культуры, в том числе и экологической;  социальная адаптация.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400" b="1" dirty="0" smtClean="0"/>
              <a:t>Задачи педагогического коллектива на 2013-2014 учебный год: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23528" y="1397000"/>
          <a:ext cx="8496944" cy="420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96944"/>
              </a:tblGrid>
              <a:tr h="370840">
                <a:tc>
                  <a:txBody>
                    <a:bodyPr/>
                    <a:lstStyle/>
                    <a:p>
                      <a:pPr lvl="0"/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1. продолжать создавать в  ДОУ оздоровительный микроклимат, соответствующую предметную среду для стимулирования двигательной активности каждого ребёнка, обеспечивать условия для сохранения, укрепления физического и психического здоровья детей в соответствии с их психофизиологическими возможностями, продолжать полнее реализовывать современные методики и технологии, способствующие оздоровлению и снижению заболеваемости;</a:t>
                      </a:r>
                      <a:endParaRPr kumimoji="0" lang="ru-RU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vl="0"/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 Формировать   профессиональную  компетентность  педагогов  в области  освоения  федеральных государственных стандартов ДО;</a:t>
                      </a:r>
                      <a:endParaRPr kumimoji="0" lang="ru-RU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3. Развивать монологическую и диалогическую речь детей через театрализованную деятельность и ознакомление с художественной литературой.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vl="0"/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4. Совершенствовать  работу  педагогического коллектива  детского сада по воспитанию экологического культуры  дошкольников</a:t>
                      </a:r>
                    </a:p>
                    <a:p>
                      <a:r>
                        <a:rPr kumimoji="0" lang="ru-RU" sz="1800" b="1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kumimoji="0" lang="ru-RU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737032" cy="50405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 </a:t>
            </a:r>
            <a:r>
              <a:rPr lang="ru-RU" sz="2000" b="1" i="1" dirty="0" smtClean="0"/>
              <a:t>Социальный паспорт  семей воспитанников по МБДОУ № 249 </a:t>
            </a:r>
            <a:endParaRPr lang="ru-RU" sz="2000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467544" y="764704"/>
          <a:ext cx="8352929" cy="6123891"/>
        </p:xfrm>
        <a:graphic>
          <a:graphicData uri="http://schemas.openxmlformats.org/drawingml/2006/table">
            <a:tbl>
              <a:tblPr/>
              <a:tblGrid>
                <a:gridCol w="360041"/>
                <a:gridCol w="2736304"/>
                <a:gridCol w="936104"/>
                <a:gridCol w="1008112"/>
                <a:gridCol w="792088"/>
                <a:gridCol w="864096"/>
                <a:gridCol w="875518"/>
                <a:gridCol w="780666"/>
              </a:tblGrid>
              <a:tr h="118118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</a:rPr>
                        <a:t>№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err="1">
                          <a:latin typeface="Times New Roman"/>
                          <a:ea typeface="Times New Roman"/>
                        </a:rPr>
                        <a:t>п</a:t>
                      </a:r>
                      <a:r>
                        <a:rPr lang="ru-RU" sz="1000" dirty="0">
                          <a:latin typeface="Times New Roman"/>
                          <a:ea typeface="Times New Roman"/>
                        </a:rPr>
                        <a:t>/</a:t>
                      </a:r>
                      <a:r>
                        <a:rPr lang="ru-RU" sz="1000" dirty="0" err="1">
                          <a:latin typeface="Times New Roman"/>
                          <a:ea typeface="Times New Roman"/>
                        </a:rPr>
                        <a:t>п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26997" marR="26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</a:rPr>
                        <a:t>Критерии</a:t>
                      </a:r>
                    </a:p>
                  </a:txBody>
                  <a:tcPr marL="26997" marR="26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</a:rPr>
                        <a:t>2011-2012</a:t>
                      </a:r>
                    </a:p>
                  </a:txBody>
                  <a:tcPr marL="26997" marR="26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</a:rPr>
                        <a:t>2012-2013</a:t>
                      </a:r>
                    </a:p>
                  </a:txBody>
                  <a:tcPr marL="26997" marR="26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</a:rPr>
                        <a:t>2013-2014</a:t>
                      </a:r>
                    </a:p>
                  </a:txBody>
                  <a:tcPr marL="26997" marR="26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733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</a:rPr>
                        <a:t>Кол-во</a:t>
                      </a:r>
                    </a:p>
                  </a:txBody>
                  <a:tcPr marL="26997" marR="26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</a:rPr>
                        <a:t>%</a:t>
                      </a:r>
                    </a:p>
                  </a:txBody>
                  <a:tcPr marL="26997" marR="26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</a:rPr>
                        <a:t>Кол-во</a:t>
                      </a:r>
                    </a:p>
                  </a:txBody>
                  <a:tcPr marL="26997" marR="26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</a:rPr>
                        <a:t>%</a:t>
                      </a:r>
                    </a:p>
                  </a:txBody>
                  <a:tcPr marL="26997" marR="26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</a:rPr>
                        <a:t>Кол-во</a:t>
                      </a:r>
                    </a:p>
                  </a:txBody>
                  <a:tcPr marL="26997" marR="26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</a:rPr>
                        <a:t>%</a:t>
                      </a:r>
                    </a:p>
                  </a:txBody>
                  <a:tcPr marL="26997" marR="26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7339"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</a:rPr>
                        <a:t>1.</a:t>
                      </a:r>
                    </a:p>
                  </a:txBody>
                  <a:tcPr marL="26997" marR="26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</a:rPr>
                        <a:t>Всего детей:</a:t>
                      </a:r>
                    </a:p>
                  </a:txBody>
                  <a:tcPr marL="26997" marR="26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</a:rPr>
                        <a:t>112</a:t>
                      </a:r>
                    </a:p>
                  </a:txBody>
                  <a:tcPr marL="26997" marR="26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</a:rPr>
                        <a:t>100</a:t>
                      </a:r>
                    </a:p>
                  </a:txBody>
                  <a:tcPr marL="26997" marR="26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</a:rPr>
                        <a:t>112</a:t>
                      </a:r>
                    </a:p>
                  </a:txBody>
                  <a:tcPr marL="26997" marR="26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</a:rPr>
                        <a:t>100%</a:t>
                      </a:r>
                    </a:p>
                  </a:txBody>
                  <a:tcPr marL="26997" marR="26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</a:rPr>
                        <a:t>112</a:t>
                      </a:r>
                    </a:p>
                  </a:txBody>
                  <a:tcPr marL="26997" marR="26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</a:rPr>
                        <a:t>100%</a:t>
                      </a:r>
                    </a:p>
                  </a:txBody>
                  <a:tcPr marL="26997" marR="26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003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94410" algn="ctr"/>
                        </a:tabLst>
                      </a:pPr>
                      <a:r>
                        <a:rPr lang="ru-RU" sz="1000" dirty="0">
                          <a:latin typeface="Times New Roman"/>
                          <a:ea typeface="Times New Roman"/>
                        </a:rPr>
                        <a:t>Из них:                                                              </a:t>
                      </a: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94410" algn="ctr"/>
                        </a:tabLst>
                      </a:pPr>
                      <a:r>
                        <a:rPr lang="ru-RU" sz="1000" dirty="0">
                          <a:latin typeface="Times New Roman"/>
                          <a:ea typeface="Times New Roman"/>
                        </a:rPr>
                        <a:t>находящихся по опекой</a:t>
                      </a:r>
                    </a:p>
                  </a:txBody>
                  <a:tcPr marL="26997" marR="26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26997" marR="26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26997" marR="26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26997" marR="26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</a:rPr>
                        <a:t>0,9</a:t>
                      </a:r>
                    </a:p>
                  </a:txBody>
                  <a:tcPr marL="26997" marR="26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26997" marR="26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997" marR="26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501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</a:rPr>
                        <a:t>инвалидов</a:t>
                      </a:r>
                    </a:p>
                  </a:txBody>
                  <a:tcPr marL="26997" marR="26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</a:rPr>
                        <a:t>7</a:t>
                      </a:r>
                    </a:p>
                  </a:txBody>
                  <a:tcPr marL="26997" marR="26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</a:rPr>
                        <a:t>6,2</a:t>
                      </a:r>
                    </a:p>
                  </a:txBody>
                  <a:tcPr marL="26997" marR="26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</a:rPr>
                        <a:t>5</a:t>
                      </a:r>
                    </a:p>
                  </a:txBody>
                  <a:tcPr marL="26997" marR="26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</a:rPr>
                        <a:t>4,5</a:t>
                      </a:r>
                    </a:p>
                  </a:txBody>
                  <a:tcPr marL="26997" marR="26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</a:rPr>
                        <a:t>4</a:t>
                      </a:r>
                    </a:p>
                  </a:txBody>
                  <a:tcPr marL="26997" marR="26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997" marR="26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7339">
                <a:tc rowSpan="9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</a:rPr>
                        <a:t>2.</a:t>
                      </a:r>
                    </a:p>
                  </a:txBody>
                  <a:tcPr marL="26997" marR="26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</a:rPr>
                        <a:t>Всего семей:</a:t>
                      </a:r>
                    </a:p>
                  </a:txBody>
                  <a:tcPr marL="26997" marR="26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</a:rPr>
                        <a:t>110</a:t>
                      </a:r>
                    </a:p>
                  </a:txBody>
                  <a:tcPr marL="26997" marR="26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</a:rPr>
                        <a:t>100</a:t>
                      </a:r>
                    </a:p>
                  </a:txBody>
                  <a:tcPr marL="26997" marR="26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</a:rPr>
                        <a:t>108</a:t>
                      </a:r>
                    </a:p>
                  </a:txBody>
                  <a:tcPr marL="26997" marR="26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</a:rPr>
                        <a:t>100</a:t>
                      </a:r>
                    </a:p>
                  </a:txBody>
                  <a:tcPr marL="26997" marR="26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</a:rPr>
                        <a:t>109</a:t>
                      </a:r>
                    </a:p>
                  </a:txBody>
                  <a:tcPr marL="26997" marR="26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</a:rPr>
                        <a:t>100%</a:t>
                      </a:r>
                    </a:p>
                  </a:txBody>
                  <a:tcPr marL="26997" marR="26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733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</a:rPr>
                        <a:t>Из них:                                                         полных</a:t>
                      </a:r>
                    </a:p>
                  </a:txBody>
                  <a:tcPr marL="26997" marR="26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</a:rPr>
                        <a:t>96</a:t>
                      </a:r>
                    </a:p>
                  </a:txBody>
                  <a:tcPr marL="26997" marR="26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</a:rPr>
                        <a:t>86</a:t>
                      </a:r>
                    </a:p>
                  </a:txBody>
                  <a:tcPr marL="26997" marR="26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</a:rPr>
                        <a:t>87</a:t>
                      </a:r>
                    </a:p>
                  </a:txBody>
                  <a:tcPr marL="26997" marR="26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</a:rPr>
                        <a:t>80,5</a:t>
                      </a:r>
                    </a:p>
                  </a:txBody>
                  <a:tcPr marL="26997" marR="26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</a:rPr>
                        <a:t>84</a:t>
                      </a:r>
                    </a:p>
                  </a:txBody>
                  <a:tcPr marL="26997" marR="26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</a:rPr>
                        <a:t>91,5%</a:t>
                      </a:r>
                    </a:p>
                  </a:txBody>
                  <a:tcPr marL="26997" marR="26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501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</a:rPr>
                        <a:t>неполных</a:t>
                      </a:r>
                    </a:p>
                  </a:txBody>
                  <a:tcPr marL="26997" marR="26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</a:rPr>
                        <a:t>17</a:t>
                      </a:r>
                    </a:p>
                  </a:txBody>
                  <a:tcPr marL="26997" marR="26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</a:rPr>
                        <a:t>15</a:t>
                      </a:r>
                    </a:p>
                  </a:txBody>
                  <a:tcPr marL="26997" marR="26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</a:rPr>
                        <a:t>24</a:t>
                      </a:r>
                    </a:p>
                  </a:txBody>
                  <a:tcPr marL="26997" marR="26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</a:rPr>
                        <a:t>22,2</a:t>
                      </a:r>
                    </a:p>
                  </a:txBody>
                  <a:tcPr marL="26997" marR="26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</a:rPr>
                        <a:t>25</a:t>
                      </a:r>
                    </a:p>
                  </a:txBody>
                  <a:tcPr marL="26997" marR="26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</a:rPr>
                        <a:t>30%</a:t>
                      </a:r>
                    </a:p>
                  </a:txBody>
                  <a:tcPr marL="26997" marR="26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733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</a:rPr>
                        <a:t>многодетных</a:t>
                      </a:r>
                    </a:p>
                  </a:txBody>
                  <a:tcPr marL="26997" marR="26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26997" marR="26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26997" marR="26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</a:rPr>
                        <a:t>5</a:t>
                      </a:r>
                    </a:p>
                  </a:txBody>
                  <a:tcPr marL="26997" marR="26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</a:rPr>
                        <a:t>4,6</a:t>
                      </a:r>
                    </a:p>
                  </a:txBody>
                  <a:tcPr marL="26997" marR="26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</a:rPr>
                        <a:t>7</a:t>
                      </a:r>
                    </a:p>
                  </a:txBody>
                  <a:tcPr marL="26997" marR="26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</a:rPr>
                        <a:t>7,6%</a:t>
                      </a:r>
                    </a:p>
                  </a:txBody>
                  <a:tcPr marL="26997" marR="26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501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</a:rPr>
                        <a:t>инвалидов (родителей)</a:t>
                      </a:r>
                    </a:p>
                  </a:txBody>
                  <a:tcPr marL="26997" marR="26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26997" marR="26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26997" marR="26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26997" marR="26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26997" marR="26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26997" marR="26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</a:rPr>
                        <a:t>0%</a:t>
                      </a:r>
                    </a:p>
                  </a:txBody>
                  <a:tcPr marL="26997" marR="26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501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</a:rPr>
                        <a:t>беженцев </a:t>
                      </a:r>
                    </a:p>
                  </a:txBody>
                  <a:tcPr marL="26997" marR="26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26997" marR="26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26997" marR="26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26997" marR="26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26997" marR="26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26997" marR="26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</a:rPr>
                        <a:t>0%</a:t>
                      </a:r>
                    </a:p>
                  </a:txBody>
                  <a:tcPr marL="26997" marR="26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6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</a:rPr>
                        <a:t>находящихся в социально опасном положении</a:t>
                      </a:r>
                    </a:p>
                  </a:txBody>
                  <a:tcPr marL="26997" marR="26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26997" marR="26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26997" marR="26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26997" marR="26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26997" marR="26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26997" marR="26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</a:rPr>
                        <a:t>0%</a:t>
                      </a:r>
                    </a:p>
                  </a:txBody>
                  <a:tcPr marL="26997" marR="26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733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</a:rPr>
                        <a:t>участники локальных войн</a:t>
                      </a:r>
                    </a:p>
                  </a:txBody>
                  <a:tcPr marL="26997" marR="26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26997" marR="26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26997" marR="26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26997" marR="26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26997" marR="26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26997" marR="26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</a:rPr>
                        <a:t>1%</a:t>
                      </a:r>
                    </a:p>
                  </a:txBody>
                  <a:tcPr marL="26997" marR="26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733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</a:rPr>
                        <a:t>малообеспеченные</a:t>
                      </a:r>
                    </a:p>
                  </a:txBody>
                  <a:tcPr marL="26997" marR="26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26997" marR="26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26997" marR="26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</a:rPr>
                        <a:t>11</a:t>
                      </a:r>
                    </a:p>
                  </a:txBody>
                  <a:tcPr marL="26997" marR="26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</a:rPr>
                        <a:t>10,1</a:t>
                      </a:r>
                    </a:p>
                  </a:txBody>
                  <a:tcPr marL="26997" marR="26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26997" marR="26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</a:rPr>
                        <a:t>3,2%</a:t>
                      </a:r>
                    </a:p>
                  </a:txBody>
                  <a:tcPr marL="26997" marR="26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5019">
                <a:tc rowSpan="6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</a:rPr>
                        <a:t>3.</a:t>
                      </a:r>
                    </a:p>
                  </a:txBody>
                  <a:tcPr marL="26997" marR="26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</a:rPr>
                        <a:t>Социальный состав: </a:t>
                      </a:r>
                    </a:p>
                  </a:txBody>
                  <a:tcPr marL="26997" marR="26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997" marR="26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997" marR="26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997" marR="26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997" marR="26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997" marR="26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997" marR="26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501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</a:rPr>
                        <a:t>служащие</a:t>
                      </a:r>
                    </a:p>
                  </a:txBody>
                  <a:tcPr marL="26997" marR="26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</a:rPr>
                        <a:t>103</a:t>
                      </a:r>
                    </a:p>
                  </a:txBody>
                  <a:tcPr marL="26997" marR="26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</a:rPr>
                        <a:t>54</a:t>
                      </a:r>
                    </a:p>
                  </a:txBody>
                  <a:tcPr marL="26997" marR="26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</a:rPr>
                        <a:t>72</a:t>
                      </a:r>
                    </a:p>
                  </a:txBody>
                  <a:tcPr marL="26997" marR="26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</a:rPr>
                        <a:t>36,5</a:t>
                      </a:r>
                    </a:p>
                  </a:txBody>
                  <a:tcPr marL="26997" marR="26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</a:rPr>
                        <a:t>100</a:t>
                      </a:r>
                    </a:p>
                  </a:txBody>
                  <a:tcPr marL="26997" marR="26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</a:rPr>
                        <a:t>52%</a:t>
                      </a:r>
                    </a:p>
                  </a:txBody>
                  <a:tcPr marL="26997" marR="26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733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</a:rPr>
                        <a:t>рабочие</a:t>
                      </a:r>
                    </a:p>
                  </a:txBody>
                  <a:tcPr marL="26997" marR="26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</a:rPr>
                        <a:t>38</a:t>
                      </a:r>
                    </a:p>
                  </a:txBody>
                  <a:tcPr marL="26997" marR="26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</a:rPr>
                        <a:t>20</a:t>
                      </a:r>
                    </a:p>
                  </a:txBody>
                  <a:tcPr marL="26997" marR="26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</a:rPr>
                        <a:t>58</a:t>
                      </a:r>
                    </a:p>
                  </a:txBody>
                  <a:tcPr marL="26997" marR="26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</a:rPr>
                        <a:t>29,4</a:t>
                      </a:r>
                    </a:p>
                  </a:txBody>
                  <a:tcPr marL="26997" marR="26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</a:rPr>
                        <a:t>39</a:t>
                      </a:r>
                    </a:p>
                  </a:txBody>
                  <a:tcPr marL="26997" marR="26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</a:rPr>
                        <a:t>20,3%</a:t>
                      </a:r>
                    </a:p>
                  </a:txBody>
                  <a:tcPr marL="26997" marR="26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501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</a:rPr>
                        <a:t>ИТР</a:t>
                      </a:r>
                    </a:p>
                  </a:txBody>
                  <a:tcPr marL="26997" marR="26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</a:rPr>
                        <a:t>29</a:t>
                      </a:r>
                    </a:p>
                  </a:txBody>
                  <a:tcPr marL="26997" marR="26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</a:rPr>
                        <a:t>15</a:t>
                      </a:r>
                    </a:p>
                  </a:txBody>
                  <a:tcPr marL="26997" marR="26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</a:rPr>
                        <a:t>38</a:t>
                      </a:r>
                    </a:p>
                  </a:txBody>
                  <a:tcPr marL="26997" marR="26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</a:rPr>
                        <a:t>19,2</a:t>
                      </a:r>
                    </a:p>
                  </a:txBody>
                  <a:tcPr marL="26997" marR="26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</a:rPr>
                        <a:t>23</a:t>
                      </a:r>
                    </a:p>
                  </a:txBody>
                  <a:tcPr marL="26997" marR="26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</a:rPr>
                        <a:t>12%</a:t>
                      </a:r>
                    </a:p>
                  </a:txBody>
                  <a:tcPr marL="26997" marR="26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733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</a:rPr>
                        <a:t>предприниматели</a:t>
                      </a:r>
                    </a:p>
                  </a:txBody>
                  <a:tcPr marL="26997" marR="26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</a:rPr>
                        <a:t>5</a:t>
                      </a:r>
                    </a:p>
                  </a:txBody>
                  <a:tcPr marL="26997" marR="26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26997" marR="26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</a:rPr>
                        <a:t>15</a:t>
                      </a:r>
                    </a:p>
                  </a:txBody>
                  <a:tcPr marL="26997" marR="26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</a:rPr>
                        <a:t>7,6</a:t>
                      </a:r>
                    </a:p>
                  </a:txBody>
                  <a:tcPr marL="26997" marR="26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</a:rPr>
                        <a:t>8</a:t>
                      </a:r>
                    </a:p>
                  </a:txBody>
                  <a:tcPr marL="26997" marR="26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</a:rPr>
                        <a:t>4,1%</a:t>
                      </a:r>
                    </a:p>
                  </a:txBody>
                  <a:tcPr marL="26997" marR="26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733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</a:rPr>
                        <a:t>неработающие</a:t>
                      </a:r>
                    </a:p>
                  </a:txBody>
                  <a:tcPr marL="26997" marR="26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</a:rPr>
                        <a:t>16</a:t>
                      </a:r>
                    </a:p>
                  </a:txBody>
                  <a:tcPr marL="26997" marR="26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</a:rPr>
                        <a:t>8</a:t>
                      </a:r>
                    </a:p>
                  </a:txBody>
                  <a:tcPr marL="26997" marR="26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</a:rPr>
                        <a:t>19</a:t>
                      </a:r>
                    </a:p>
                  </a:txBody>
                  <a:tcPr marL="26997" marR="26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</a:rPr>
                        <a:t>9,6</a:t>
                      </a:r>
                    </a:p>
                  </a:txBody>
                  <a:tcPr marL="26997" marR="26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</a:rPr>
                        <a:t>21</a:t>
                      </a:r>
                    </a:p>
                  </a:txBody>
                  <a:tcPr marL="26997" marR="26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</a:rPr>
                        <a:t>10,9%</a:t>
                      </a:r>
                    </a:p>
                  </a:txBody>
                  <a:tcPr marL="26997" marR="26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5019">
                <a:tc rowSpan="5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</a:rPr>
                        <a:t>4.</a:t>
                      </a:r>
                    </a:p>
                  </a:txBody>
                  <a:tcPr marL="26997" marR="26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</a:rPr>
                        <a:t>Образовательный ценз:</a:t>
                      </a:r>
                    </a:p>
                  </a:txBody>
                  <a:tcPr marL="26997" marR="26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997" marR="26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997" marR="26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997" marR="26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997" marR="26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997" marR="26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997" marR="26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501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</a:rPr>
                        <a:t>высшее образование</a:t>
                      </a:r>
                    </a:p>
                  </a:txBody>
                  <a:tcPr marL="26997" marR="26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</a:rPr>
                        <a:t>70</a:t>
                      </a:r>
                    </a:p>
                  </a:txBody>
                  <a:tcPr marL="26997" marR="26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</a:rPr>
                        <a:t>63</a:t>
                      </a:r>
                    </a:p>
                  </a:txBody>
                  <a:tcPr marL="26997" marR="26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</a:rPr>
                        <a:t>110</a:t>
                      </a:r>
                    </a:p>
                  </a:txBody>
                  <a:tcPr marL="26997" marR="26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</a:rPr>
                        <a:t>55,8</a:t>
                      </a:r>
                    </a:p>
                  </a:txBody>
                  <a:tcPr marL="26997" marR="26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</a:rPr>
                        <a:t>113</a:t>
                      </a:r>
                    </a:p>
                  </a:txBody>
                  <a:tcPr marL="26997" marR="26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</a:rPr>
                        <a:t>59%</a:t>
                      </a:r>
                    </a:p>
                  </a:txBody>
                  <a:tcPr marL="26997" marR="26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733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</a:rPr>
                        <a:t>средне-специальное</a:t>
                      </a:r>
                    </a:p>
                  </a:txBody>
                  <a:tcPr marL="26997" marR="26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</a:rPr>
                        <a:t>27</a:t>
                      </a:r>
                    </a:p>
                  </a:txBody>
                  <a:tcPr marL="26997" marR="26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</a:rPr>
                        <a:t>24</a:t>
                      </a:r>
                    </a:p>
                  </a:txBody>
                  <a:tcPr marL="26997" marR="26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</a:rPr>
                        <a:t>70</a:t>
                      </a:r>
                    </a:p>
                  </a:txBody>
                  <a:tcPr marL="26997" marR="26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</a:rPr>
                        <a:t>35,5</a:t>
                      </a:r>
                    </a:p>
                  </a:txBody>
                  <a:tcPr marL="26997" marR="26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</a:rPr>
                        <a:t>62</a:t>
                      </a:r>
                    </a:p>
                  </a:txBody>
                  <a:tcPr marL="26997" marR="26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</a:rPr>
                        <a:t>32,2%</a:t>
                      </a:r>
                    </a:p>
                  </a:txBody>
                  <a:tcPr marL="26997" marR="26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733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</a:rPr>
                        <a:t>Среднее (общее)</a:t>
                      </a:r>
                    </a:p>
                  </a:txBody>
                  <a:tcPr marL="26997" marR="26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</a:rPr>
                        <a:t>13</a:t>
                      </a:r>
                    </a:p>
                  </a:txBody>
                  <a:tcPr marL="26997" marR="26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</a:rPr>
                        <a:t>12</a:t>
                      </a:r>
                    </a:p>
                  </a:txBody>
                  <a:tcPr marL="26997" marR="26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</a:rPr>
                        <a:t>18</a:t>
                      </a:r>
                    </a:p>
                  </a:txBody>
                  <a:tcPr marL="26997" marR="26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</a:rPr>
                        <a:t>9,1</a:t>
                      </a:r>
                    </a:p>
                  </a:txBody>
                  <a:tcPr marL="26997" marR="26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</a:rPr>
                        <a:t>13</a:t>
                      </a:r>
                    </a:p>
                  </a:txBody>
                  <a:tcPr marL="26997" marR="26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</a:rPr>
                        <a:t>6,7%</a:t>
                      </a:r>
                    </a:p>
                  </a:txBody>
                  <a:tcPr marL="26997" marR="26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733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</a:rPr>
                        <a:t>9 классов</a:t>
                      </a:r>
                    </a:p>
                  </a:txBody>
                  <a:tcPr marL="26997" marR="26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26997" marR="26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26997" marR="26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26997" marR="26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</a:rPr>
                        <a:t>1,5</a:t>
                      </a:r>
                    </a:p>
                  </a:txBody>
                  <a:tcPr marL="26997" marR="26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</a:rPr>
                        <a:t>5</a:t>
                      </a:r>
                    </a:p>
                  </a:txBody>
                  <a:tcPr marL="26997" marR="26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</a:rPr>
                        <a:t>2,6%</a:t>
                      </a:r>
                    </a:p>
                  </a:txBody>
                  <a:tcPr marL="26997" marR="26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7339"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</a:rPr>
                        <a:t>5.</a:t>
                      </a:r>
                    </a:p>
                  </a:txBody>
                  <a:tcPr marL="26997" marR="26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</a:rPr>
                        <a:t>Национальность родителей</a:t>
                      </a:r>
                    </a:p>
                  </a:txBody>
                  <a:tcPr marL="26997" marR="26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997" marR="26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997" marR="26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997" marR="26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997" marR="26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997" marR="26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26997" marR="26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733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</a:rPr>
                        <a:t>русские</a:t>
                      </a:r>
                    </a:p>
                  </a:txBody>
                  <a:tcPr marL="26997" marR="26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</a:rPr>
                        <a:t>189</a:t>
                      </a:r>
                    </a:p>
                  </a:txBody>
                  <a:tcPr marL="26997" marR="26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</a:rPr>
                        <a:t>99</a:t>
                      </a:r>
                    </a:p>
                  </a:txBody>
                  <a:tcPr marL="26997" marR="26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</a:rPr>
                        <a:t>191</a:t>
                      </a:r>
                    </a:p>
                  </a:txBody>
                  <a:tcPr marL="26997" marR="26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</a:rPr>
                        <a:t>96,9</a:t>
                      </a:r>
                    </a:p>
                  </a:txBody>
                  <a:tcPr marL="26997" marR="26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</a:rPr>
                        <a:t>191</a:t>
                      </a:r>
                    </a:p>
                  </a:txBody>
                  <a:tcPr marL="26997" marR="26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</a:rPr>
                        <a:t>99,5%</a:t>
                      </a:r>
                    </a:p>
                  </a:txBody>
                  <a:tcPr marL="26997" marR="26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733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</a:rPr>
                        <a:t>другие национальности</a:t>
                      </a:r>
                    </a:p>
                  </a:txBody>
                  <a:tcPr marL="26997" marR="26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26997" marR="26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26997" marR="26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</a:rPr>
                        <a:t>6</a:t>
                      </a:r>
                    </a:p>
                  </a:txBody>
                  <a:tcPr marL="26997" marR="26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26997" marR="26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26997" marR="26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</a:rPr>
                        <a:t>0,5%</a:t>
                      </a:r>
                    </a:p>
                  </a:txBody>
                  <a:tcPr marL="26997" marR="26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7339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</a:rPr>
                        <a:t>Всего родителей</a:t>
                      </a:r>
                    </a:p>
                  </a:txBody>
                  <a:tcPr marL="26997" marR="26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</a:rPr>
                        <a:t>191</a:t>
                      </a:r>
                    </a:p>
                  </a:txBody>
                  <a:tcPr marL="26997" marR="26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</a:rPr>
                        <a:t>100</a:t>
                      </a:r>
                    </a:p>
                  </a:txBody>
                  <a:tcPr marL="26997" marR="26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</a:rPr>
                        <a:t>197</a:t>
                      </a:r>
                    </a:p>
                  </a:txBody>
                  <a:tcPr marL="26997" marR="26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</a:rPr>
                        <a:t>100</a:t>
                      </a:r>
                    </a:p>
                  </a:txBody>
                  <a:tcPr marL="26997" marR="26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</a:rPr>
                        <a:t>192</a:t>
                      </a:r>
                    </a:p>
                  </a:txBody>
                  <a:tcPr marL="26997" marR="26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</a:rPr>
                        <a:t>100%</a:t>
                      </a:r>
                    </a:p>
                  </a:txBody>
                  <a:tcPr marL="26997" marR="26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/>
              <a:t>Характеристика педагогических кадров: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95536" y="976895"/>
          <a:ext cx="8352928" cy="1800200"/>
        </p:xfrm>
        <a:graphic>
          <a:graphicData uri="http://schemas.openxmlformats.org/drawingml/2006/table">
            <a:tbl>
              <a:tblPr/>
              <a:tblGrid>
                <a:gridCol w="2847607"/>
                <a:gridCol w="1541164"/>
                <a:gridCol w="1541164"/>
                <a:gridCol w="2422993"/>
              </a:tblGrid>
              <a:tr h="360040">
                <a:tc gridSpan="2">
                  <a:txBody>
                    <a:bodyPr/>
                    <a:lstStyle/>
                    <a:p>
                      <a:pPr marL="121031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spc="-10" dirty="0">
                          <a:solidFill>
                            <a:srgbClr val="2C2C2C"/>
                          </a:solidFill>
                          <a:latin typeface="Times New Roman"/>
                          <a:ea typeface="Times New Roman"/>
                        </a:rPr>
                        <a:t>Образование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23792" marR="237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112141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spc="-10">
                          <a:solidFill>
                            <a:srgbClr val="2C2C2C"/>
                          </a:solidFill>
                          <a:latin typeface="Times New Roman"/>
                          <a:ea typeface="Times New Roman"/>
                        </a:rPr>
                        <a:t>Категория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23792" marR="237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96994">
                <a:tc>
                  <a:txBody>
                    <a:bodyPr/>
                    <a:lstStyle/>
                    <a:p>
                      <a:pPr marL="635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spc="-25">
                          <a:solidFill>
                            <a:srgbClr val="2C2C2C"/>
                          </a:solidFill>
                          <a:latin typeface="Times New Roman"/>
                          <a:ea typeface="Times New Roman"/>
                        </a:rPr>
                        <a:t>Высшее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23792" marR="237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6609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18 (72 %)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23792" marR="237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spc="-15" dirty="0">
                          <a:solidFill>
                            <a:srgbClr val="2C2C2C"/>
                          </a:solidFill>
                          <a:latin typeface="Times New Roman"/>
                          <a:ea typeface="Times New Roman"/>
                        </a:rPr>
                        <a:t>Высшая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23792" marR="237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81978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8  (32 %)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23792" marR="237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6994">
                <a:tc>
                  <a:txBody>
                    <a:bodyPr/>
                    <a:lstStyle/>
                    <a:p>
                      <a:pPr marL="889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spc="-10">
                          <a:solidFill>
                            <a:srgbClr val="2C2C2C"/>
                          </a:solidFill>
                          <a:latin typeface="Times New Roman"/>
                          <a:ea typeface="Times New Roman"/>
                        </a:rPr>
                        <a:t>Среднее/профессиональное пед.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23792" marR="237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9403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7 (28 %)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23792" marR="237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spc="-10">
                          <a:solidFill>
                            <a:srgbClr val="2C2C2C"/>
                          </a:solidFill>
                          <a:latin typeface="Times New Roman"/>
                          <a:ea typeface="Times New Roman"/>
                        </a:rPr>
                        <a:t>Первая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23792" marR="237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9883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8  (32 %)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23792" marR="237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6994">
                <a:tc>
                  <a:txBody>
                    <a:bodyPr/>
                    <a:lstStyle/>
                    <a:p>
                      <a:pPr marL="889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spc="-25" dirty="0">
                          <a:solidFill>
                            <a:srgbClr val="2C2C2C"/>
                          </a:solidFill>
                          <a:latin typeface="Times New Roman"/>
                          <a:ea typeface="Times New Roman"/>
                        </a:rPr>
                        <a:t>Среднее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23792" marR="237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60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23792" marR="237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spc="-15">
                          <a:solidFill>
                            <a:srgbClr val="2C2C2C"/>
                          </a:solidFill>
                          <a:latin typeface="Times New Roman"/>
                          <a:ea typeface="Times New Roman"/>
                        </a:rPr>
                        <a:t>Вторая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23792" marR="237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82931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23792" marR="237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6994">
                <a:tc>
                  <a:txBody>
                    <a:bodyPr/>
                    <a:lstStyle/>
                    <a:p>
                      <a:pPr marL="4572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spc="-10" dirty="0" smtClean="0">
                          <a:solidFill>
                            <a:srgbClr val="2C2C2C"/>
                          </a:solidFill>
                          <a:latin typeface="Times New Roman"/>
                          <a:ea typeface="Times New Roman"/>
                        </a:rPr>
                        <a:t>Из них: заочно </a:t>
                      </a:r>
                      <a:r>
                        <a:rPr lang="ru-RU" sz="1600" spc="-10" dirty="0">
                          <a:solidFill>
                            <a:srgbClr val="2C2C2C"/>
                          </a:solidFill>
                          <a:latin typeface="Times New Roman"/>
                          <a:ea typeface="Times New Roman"/>
                        </a:rPr>
                        <a:t>обучаются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23792" marR="237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9403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3  (12 %)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23792" marR="237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spc="-5" dirty="0" smtClean="0">
                          <a:solidFill>
                            <a:srgbClr val="2C2C2C"/>
                          </a:solidFill>
                          <a:latin typeface="Times New Roman"/>
                          <a:ea typeface="Times New Roman"/>
                        </a:rPr>
                        <a:t>Без</a:t>
                      </a:r>
                      <a:r>
                        <a:rPr lang="ru-RU" sz="1600" spc="-5" baseline="0" dirty="0" smtClean="0">
                          <a:solidFill>
                            <a:srgbClr val="2C2C2C"/>
                          </a:solidFill>
                          <a:latin typeface="Times New Roman"/>
                          <a:ea typeface="Times New Roman"/>
                        </a:rPr>
                        <a:t> категории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23792" marR="237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838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9  (36 %)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23792" marR="237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8496">
                <a:tc gridSpan="2">
                  <a:txBody>
                    <a:bodyPr/>
                    <a:lstStyle/>
                    <a:p>
                      <a:pPr marL="4572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</a:rPr>
                        <a:t>Из  них молодые специалисты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23792" marR="237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49403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23792" marR="237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</a:rPr>
                        <a:t>3 (12</a:t>
                      </a:r>
                      <a:r>
                        <a:rPr lang="ru-RU" sz="1600" baseline="0" dirty="0" smtClean="0">
                          <a:latin typeface="Times New Roman"/>
                          <a:ea typeface="Times New Roman"/>
                        </a:rPr>
                        <a:t> %)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23792" marR="237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838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23792" marR="237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Диаграмма 4"/>
          <p:cNvGraphicFramePr/>
          <p:nvPr/>
        </p:nvGraphicFramePr>
        <p:xfrm>
          <a:off x="5004048" y="3068960"/>
          <a:ext cx="3816424" cy="36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Диаграмма 5"/>
          <p:cNvGraphicFramePr/>
          <p:nvPr/>
        </p:nvGraphicFramePr>
        <p:xfrm>
          <a:off x="0" y="2996952"/>
          <a:ext cx="4320480" cy="36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Аттестовано в 2013-2014 </a:t>
            </a:r>
            <a:r>
              <a:rPr lang="ru-RU" dirty="0" err="1" smtClean="0"/>
              <a:t>уч</a:t>
            </a:r>
            <a:r>
              <a:rPr lang="ru-RU" dirty="0" smtClean="0"/>
              <a:t>. году</a:t>
            </a: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304800" y="1554163"/>
          <a:ext cx="8686800" cy="1402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95600"/>
                <a:gridCol w="2895600"/>
                <a:gridCol w="28956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Всего аттестовано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/>
                        <a:t>На высшую кв. категорию</a:t>
                      </a:r>
                    </a:p>
                    <a:p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/>
                        <a:t>На первую кв. категорию</a:t>
                      </a:r>
                    </a:p>
                    <a:p>
                      <a:endParaRPr lang="ru-RU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3  (12 %)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1  (4 %)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2  (8 %)</a:t>
                      </a:r>
                      <a:endParaRPr lang="ru-RU" sz="2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251520" y="3068960"/>
            <a:ext cx="8676456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dirty="0">
              <a:solidFill>
                <a:srgbClr val="000000"/>
              </a:solidFill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Имеют почетное звание - 2 человека.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E7EACB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mbria" pitchFamily="18" charset="0"/>
              <a:ea typeface="+mj-ea"/>
              <a:cs typeface="+mj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E7EACB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mbria" pitchFamily="18" charset="0"/>
                <a:ea typeface="+mj-ea"/>
                <a:cs typeface="+mj-cs"/>
              </a:rPr>
              <a:t>  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Прошли курсовую подготовку базе КГПУ им. В.П.Астафьева 5 человек, переподготовку 1 человек. 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188640"/>
            <a:ext cx="8686800" cy="576064"/>
          </a:xfrm>
        </p:spPr>
        <p:txBody>
          <a:bodyPr>
            <a:normAutofit/>
          </a:bodyPr>
          <a:lstStyle/>
          <a:p>
            <a:pPr algn="ctr"/>
            <a:r>
              <a:rPr lang="ru-RU" sz="1200" b="1" dirty="0" smtClean="0"/>
              <a:t>Анализ уровня усвоения программы по группам  за 2013-2014 </a:t>
            </a:r>
            <a:r>
              <a:rPr lang="ru-RU" sz="1200" b="1" dirty="0" err="1" smtClean="0"/>
              <a:t>уч</a:t>
            </a:r>
            <a:r>
              <a:rPr lang="ru-RU" sz="1200" b="1" dirty="0" smtClean="0"/>
              <a:t>. год. (сводная таблица)</a:t>
            </a:r>
            <a:endParaRPr lang="ru-RU" sz="1200" b="1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79512" y="764704"/>
          <a:ext cx="8784976" cy="5910889"/>
        </p:xfrm>
        <a:graphic>
          <a:graphicData uri="http://schemas.openxmlformats.org/drawingml/2006/table">
            <a:tbl>
              <a:tblPr/>
              <a:tblGrid>
                <a:gridCol w="1003093"/>
                <a:gridCol w="632132"/>
                <a:gridCol w="550621"/>
                <a:gridCol w="550067"/>
                <a:gridCol w="1021947"/>
                <a:gridCol w="785729"/>
                <a:gridCol w="939881"/>
                <a:gridCol w="864469"/>
                <a:gridCol w="865024"/>
                <a:gridCol w="785729"/>
                <a:gridCol w="786284"/>
              </a:tblGrid>
              <a:tr h="365867">
                <a:tc row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Группы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41564" marR="415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Кол-во </a:t>
                      </a:r>
                      <a:r>
                        <a:rPr lang="ru-RU" sz="1200" dirty="0" err="1">
                          <a:latin typeface="Times New Roman"/>
                          <a:ea typeface="Times New Roman"/>
                        </a:rPr>
                        <a:t>обследов</a:t>
                      </a: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.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Детей </a:t>
                      </a:r>
                    </a:p>
                  </a:txBody>
                  <a:tcPr marL="41564" marR="415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Высокий</a:t>
                      </a:r>
                    </a:p>
                  </a:txBody>
                  <a:tcPr marL="41564" marR="415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Средний</a:t>
                      </a:r>
                    </a:p>
                  </a:txBody>
                  <a:tcPr marL="41564" marR="415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Средне-низкий  уровень в %</a:t>
                      </a:r>
                    </a:p>
                  </a:txBody>
                  <a:tcPr marL="41564" marR="415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Низкий уровень в %</a:t>
                      </a:r>
                    </a:p>
                  </a:txBody>
                  <a:tcPr marL="41564" marR="415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8831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Уровень в %</a:t>
                      </a:r>
                    </a:p>
                  </a:txBody>
                  <a:tcPr marL="41564" marR="415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Уровень в %</a:t>
                      </a:r>
                    </a:p>
                  </a:txBody>
                  <a:tcPr marL="41564" marR="415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0876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1564" marR="415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н.г.</a:t>
                      </a:r>
                    </a:p>
                  </a:txBody>
                  <a:tcPr marL="41564" marR="415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к.г.</a:t>
                      </a:r>
                    </a:p>
                  </a:txBody>
                  <a:tcPr marL="41564" marR="415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н.г</a:t>
                      </a:r>
                    </a:p>
                  </a:txBody>
                  <a:tcPr marL="41564" marR="415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к.г.</a:t>
                      </a:r>
                    </a:p>
                  </a:txBody>
                  <a:tcPr marL="41564" marR="415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н.г</a:t>
                      </a:r>
                    </a:p>
                  </a:txBody>
                  <a:tcPr marL="41564" marR="415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к.г.</a:t>
                      </a:r>
                    </a:p>
                  </a:txBody>
                  <a:tcPr marL="41564" marR="415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н.г</a:t>
                      </a:r>
                    </a:p>
                  </a:txBody>
                  <a:tcPr marL="41564" marR="415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к.г.</a:t>
                      </a:r>
                    </a:p>
                  </a:txBody>
                  <a:tcPr marL="41564" marR="415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н.г</a:t>
                      </a:r>
                    </a:p>
                  </a:txBody>
                  <a:tcPr marL="41564" marR="415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к.г.</a:t>
                      </a:r>
                    </a:p>
                  </a:txBody>
                  <a:tcPr marL="41564" marR="415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7534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Средняя «А»</a:t>
                      </a:r>
                    </a:p>
                  </a:txBody>
                  <a:tcPr marL="41564" marR="415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11</a:t>
                      </a:r>
                    </a:p>
                  </a:txBody>
                  <a:tcPr marL="41564" marR="415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13</a:t>
                      </a:r>
                    </a:p>
                  </a:txBody>
                  <a:tcPr marL="41564" marR="415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41564" marR="415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3 ч. (23%)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1564" marR="415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8 ч. (27,2 %)</a:t>
                      </a:r>
                    </a:p>
                  </a:txBody>
                  <a:tcPr marL="41564" marR="415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6 ч.    (46 %)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1564" marR="415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8 ч. (72,7%)</a:t>
                      </a:r>
                    </a:p>
                  </a:txBody>
                  <a:tcPr marL="41564" marR="415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3 ч. (23%)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41564" marR="415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41564" marR="415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1 ч. (7,7%)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1564" marR="415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9452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Средняя «Б»</a:t>
                      </a:r>
                    </a:p>
                  </a:txBody>
                  <a:tcPr marL="41564" marR="415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16</a:t>
                      </a:r>
                    </a:p>
                  </a:txBody>
                  <a:tcPr marL="41564" marR="415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17</a:t>
                      </a:r>
                    </a:p>
                  </a:txBody>
                  <a:tcPr marL="41564" marR="415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41564" marR="415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3 ч. (17,6%)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1564" marR="415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41564" marR="415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10 ч. (8,8%)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1564" marR="415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14 ч. (87,5%)</a:t>
                      </a:r>
                    </a:p>
                  </a:txBody>
                  <a:tcPr marL="41564" marR="415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1 ч. (5,8%)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41564" marR="415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2ч.(12,5%)</a:t>
                      </a:r>
                    </a:p>
                  </a:txBody>
                  <a:tcPr marL="41564" marR="415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3 ч. (17,6%)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1564" marR="415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7534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Старшая «А»</a:t>
                      </a:r>
                    </a:p>
                  </a:txBody>
                  <a:tcPr marL="41564" marR="415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14</a:t>
                      </a:r>
                    </a:p>
                  </a:txBody>
                  <a:tcPr marL="41564" marR="415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14</a:t>
                      </a:r>
                    </a:p>
                  </a:txBody>
                  <a:tcPr marL="41564" marR="415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41564" marR="415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2 ч. (14,2%)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1564" marR="415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3. ч. (21,4%)</a:t>
                      </a:r>
                    </a:p>
                  </a:txBody>
                  <a:tcPr marL="41564" marR="415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10 ч. (71,7%)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41564" marR="415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10 ч. (71,4 %)</a:t>
                      </a:r>
                    </a:p>
                  </a:txBody>
                  <a:tcPr marL="41564" marR="415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2 ч. (14,2%)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41564" marR="415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1 ч. (7,1 %)</a:t>
                      </a:r>
                    </a:p>
                  </a:txBody>
                  <a:tcPr marL="41564" marR="415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41564" marR="415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9452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Старшая «Б»</a:t>
                      </a:r>
                    </a:p>
                  </a:txBody>
                  <a:tcPr marL="41564" marR="415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15</a:t>
                      </a:r>
                    </a:p>
                  </a:txBody>
                  <a:tcPr marL="41564" marR="415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15</a:t>
                      </a:r>
                    </a:p>
                  </a:txBody>
                  <a:tcPr marL="41564" marR="415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41564" marR="415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1564" marR="415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2 ч. (13,3%)</a:t>
                      </a:r>
                    </a:p>
                  </a:txBody>
                  <a:tcPr marL="41564" marR="415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11 ч. (73,3%)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1564" marR="415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11 ч. (73,3%)</a:t>
                      </a:r>
                    </a:p>
                  </a:txBody>
                  <a:tcPr marL="41564" marR="415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4 ч. (26,6%)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1564" marR="415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2 ч. (13,3%)</a:t>
                      </a:r>
                    </a:p>
                  </a:txBody>
                  <a:tcPr marL="41564" marR="415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1564" marR="415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7534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Подготов. «А»</a:t>
                      </a:r>
                    </a:p>
                  </a:txBody>
                  <a:tcPr marL="41564" marR="415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15</a:t>
                      </a:r>
                    </a:p>
                  </a:txBody>
                  <a:tcPr marL="41564" marR="415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14</a:t>
                      </a:r>
                    </a:p>
                  </a:txBody>
                  <a:tcPr marL="41564" marR="415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41564" marR="415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10 ч. (71,4%)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1564" marR="415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6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(40 %)</a:t>
                      </a:r>
                    </a:p>
                  </a:txBody>
                  <a:tcPr marL="41564" marR="415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2 ч. (14,3%)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1564" marR="415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41564" marR="415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2 ч. (14,3%)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1564" marR="415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9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(60 %)</a:t>
                      </a:r>
                    </a:p>
                  </a:txBody>
                  <a:tcPr marL="41564" marR="415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1564" marR="415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9452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Подготов. «Б»</a:t>
                      </a:r>
                    </a:p>
                  </a:txBody>
                  <a:tcPr marL="41564" marR="415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18</a:t>
                      </a:r>
                    </a:p>
                  </a:txBody>
                  <a:tcPr marL="41564" marR="415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18</a:t>
                      </a:r>
                    </a:p>
                  </a:txBody>
                  <a:tcPr marL="41564" marR="415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41564" marR="415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7 ч. (38,8%)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1564" marR="415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9 ч. (50%)</a:t>
                      </a:r>
                    </a:p>
                  </a:txBody>
                  <a:tcPr marL="41564" marR="415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7 ч. (38,8%)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1564" marR="415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6 ч. (33,3%)</a:t>
                      </a:r>
                    </a:p>
                  </a:txBody>
                  <a:tcPr marL="41564" marR="415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2 ч. (11,1%)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1564" marR="415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3.ч. (16,6%)</a:t>
                      </a:r>
                    </a:p>
                  </a:txBody>
                  <a:tcPr marL="41564" marR="415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2 ч. (11,1%)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41564" marR="415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9452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Подготов.«В»</a:t>
                      </a:r>
                    </a:p>
                  </a:txBody>
                  <a:tcPr marL="41564" marR="415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18</a:t>
                      </a:r>
                    </a:p>
                  </a:txBody>
                  <a:tcPr marL="41564" marR="415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18</a:t>
                      </a:r>
                    </a:p>
                  </a:txBody>
                  <a:tcPr marL="41564" marR="415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41564" marR="415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5 д (27,7%)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1564" marR="415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1 ч. (5,5%)</a:t>
                      </a:r>
                    </a:p>
                  </a:txBody>
                  <a:tcPr marL="41564" marR="415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7 д. (38,8%)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1564" marR="415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9. ч. (50%)</a:t>
                      </a:r>
                    </a:p>
                  </a:txBody>
                  <a:tcPr marL="41564" marR="415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4 ч. (22,2%)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1564" marR="415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8 (44.4% )</a:t>
                      </a:r>
                    </a:p>
                  </a:txBody>
                  <a:tcPr marL="41564" marR="415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2 ч. (11,1%)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1564" marR="415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7534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Всего:</a:t>
                      </a:r>
                    </a:p>
                  </a:txBody>
                  <a:tcPr marL="41564" marR="415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107</a:t>
                      </a:r>
                    </a:p>
                  </a:txBody>
                  <a:tcPr marL="41564" marR="415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109</a:t>
                      </a:r>
                    </a:p>
                  </a:txBody>
                  <a:tcPr marL="41564" marR="415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41564" marR="415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30 ч.  (27,5 %)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1564" marR="415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29 (27,1%)</a:t>
                      </a:r>
                    </a:p>
                  </a:txBody>
                  <a:tcPr marL="41564" marR="415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53 ч. (48,6%)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1564" marR="415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58(54,2 %)</a:t>
                      </a:r>
                    </a:p>
                  </a:txBody>
                  <a:tcPr marL="41564" marR="415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18 ч. 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(16,5%)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1564" marR="415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16 (15 %)</a:t>
                      </a:r>
                    </a:p>
                  </a:txBody>
                  <a:tcPr marL="41564" marR="415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8 ч. (7,3%)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41564" marR="415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 smtClean="0"/>
              <a:t>Речевые диагнозы</a:t>
            </a:r>
            <a:endParaRPr lang="ru-RU" sz="3200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79512" y="1844824"/>
          <a:ext cx="8496944" cy="2313432"/>
        </p:xfrm>
        <a:graphic>
          <a:graphicData uri="http://schemas.openxmlformats.org/drawingml/2006/table">
            <a:tbl>
              <a:tblPr/>
              <a:tblGrid>
                <a:gridCol w="605726"/>
                <a:gridCol w="939173"/>
                <a:gridCol w="912895"/>
                <a:gridCol w="842672"/>
                <a:gridCol w="842672"/>
                <a:gridCol w="561783"/>
                <a:gridCol w="1193785"/>
                <a:gridCol w="798038"/>
                <a:gridCol w="864096"/>
                <a:gridCol w="936104"/>
              </a:tblGrid>
              <a:tr h="2316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Дизартрия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Дизартрия + алалия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Алалия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Ринолалия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Дизартрия + заикание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Системное нарушение речи, стойкое нарушение познавательной деятельности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ЗПР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Норма речи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Выведены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16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 smtClean="0">
                          <a:latin typeface="Times New Roman"/>
                          <a:ea typeface="Times New Roman"/>
                        </a:rPr>
                        <a:t>Нач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. года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32902" marR="329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38 (37,2 %)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39 (38,2 %)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21 (20,5 %)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3 (2,7 %)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0 (0%)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4 (3,6 %)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79 (77,4 %)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 marL="32902" marR="329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16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Конец года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32902" marR="329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37 (33,6 %)</a:t>
                      </a:r>
                    </a:p>
                  </a:txBody>
                  <a:tcPr marL="32902" marR="329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30 (27,2 %)</a:t>
                      </a:r>
                    </a:p>
                  </a:txBody>
                  <a:tcPr marL="32902" marR="329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2 (1,8  %)</a:t>
                      </a:r>
                    </a:p>
                  </a:txBody>
                  <a:tcPr marL="32902" marR="329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3 (2,7 %)</a:t>
                      </a:r>
                    </a:p>
                  </a:txBody>
                  <a:tcPr marL="32902" marR="329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32902" marR="329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4 (3,6 %)</a:t>
                      </a:r>
                    </a:p>
                  </a:txBody>
                  <a:tcPr marL="32902" marR="329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26 (23,6 %)</a:t>
                      </a:r>
                    </a:p>
                  </a:txBody>
                  <a:tcPr marL="32902" marR="329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36 (32,7 %)</a:t>
                      </a:r>
                    </a:p>
                  </a:txBody>
                  <a:tcPr marL="32902" marR="329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48 (43,6 %)</a:t>
                      </a:r>
                    </a:p>
                  </a:txBody>
                  <a:tcPr marL="32902" marR="329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617</TotalTime>
  <Words>1934</Words>
  <Application>Microsoft Office PowerPoint</Application>
  <PresentationFormat>Экран (4:3)</PresentationFormat>
  <Paragraphs>578</Paragraphs>
  <Slides>20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Трек</vt:lpstr>
      <vt:lpstr>ОТЧЕТ О РАБОТЕ МБДОУ № 249 за 2013-2014 уч. год.</vt:lpstr>
      <vt:lpstr>Информационная справка о  МБДОУ № 249</vt:lpstr>
      <vt:lpstr>Цель ДОУ:</vt:lpstr>
      <vt:lpstr>Задачи педагогического коллектива на 2013-2014 учебный год: </vt:lpstr>
      <vt:lpstr> Социальный паспорт  семей воспитанников по МБДОУ № 249 </vt:lpstr>
      <vt:lpstr>Характеристика педагогических кадров:  </vt:lpstr>
      <vt:lpstr>Аттестовано в 2013-2014 уч. году</vt:lpstr>
      <vt:lpstr>Анализ уровня усвоения программы по группам  за 2013-2014 уч. год. (сводная таблица)</vt:lpstr>
      <vt:lpstr>Речевые диагнозы</vt:lpstr>
      <vt:lpstr>Участие педагогов в научно-методической работе и конкурсах</vt:lpstr>
      <vt:lpstr>  </vt:lpstr>
      <vt:lpstr>Участие воспитанников в конкурсах</vt:lpstr>
      <vt:lpstr>Здоровье и физическое развитие</vt:lpstr>
      <vt:lpstr>Здоровье и Физическое развитие</vt:lpstr>
      <vt:lpstr>Посещаемость и заболеваемость</vt:lpstr>
      <vt:lpstr>Анализ заболеваемости  и посещаемости  за отчетный учебный год</vt:lpstr>
      <vt:lpstr>Анализ заболеваемости за 2013-2014 уч. год</vt:lpstr>
      <vt:lpstr>Результативность работы ДОУ</vt:lpstr>
      <vt:lpstr>                   Цель: реализация права каждого ребенка на получение  качественной профессиональной  коррекции  речевого  и психического развития, совершенствования его  физических качеств,  обеспечивающих равные стартовые возможности при поступлении в школу  Приоритетные задачи работы на 2014 - 2015 учебный год:   1. обеспечение охраны и укрепления физического и психического здоровья детей, сохранения их индивидуальности, приобщение детей к ценностям здорового образа жизни.   2. Создание  условий, обеспечивающих  развитие воспитанников в образовательной среде ДОУ  в контексте ФГОС ДО.   3. Способствовать повышению профессионального мастерства педагогов  в  организации  сюжетно-ролевой игры с детьми  дошкольного возраста с ТНР   4  Обеспечение преемственности в воспитании ребенка в детском учреждении и в семье, с учетом коррекционной специфики ДОУ.     </vt:lpstr>
      <vt:lpstr>Ориентировочная тема педагогических советов на 2014-2015 уч.год.</vt:lpstr>
    </vt:vector>
  </TitlesOfParts>
  <Company>DG Win&amp;Soft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ПЕДАГОГИЧЕСКИЙ СОВЕТ</dc:title>
  <dc:creator>Владелец</dc:creator>
  <cp:lastModifiedBy>Владелец</cp:lastModifiedBy>
  <cp:revision>60</cp:revision>
  <dcterms:created xsi:type="dcterms:W3CDTF">2014-05-26T08:41:52Z</dcterms:created>
  <dcterms:modified xsi:type="dcterms:W3CDTF">2014-09-12T07:27:11Z</dcterms:modified>
</cp:coreProperties>
</file>