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99308-8780-4B40-A46F-38E87D9C248C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0C3BC5-9092-41EC-9420-2E7EFBC8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7D9C-AF21-4F01-B173-8E679A02133E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E9A6-BF43-46B9-B225-7479842C9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38AE-8A4D-48A8-97DA-E5B9953B486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8E79-27D3-4CE5-A124-2159284C7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29FA-27B8-4C40-8B66-A9F405127A4E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239C-F256-4FD7-A956-9B7A128C0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8F2853-4559-43FA-9D93-E97BEB4F8CD7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A4A09-A564-436F-8F16-F9C779169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953C-8885-42DC-ADC3-1F1F6352DAB7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8D0E-8BDC-4313-A048-6F07DE9D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CA7E-6F79-4720-9B63-0D7D2F4AFE26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9088-364E-4448-88E8-2A8B986A6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1225-E14A-4193-8BBD-0DA3E081A4A9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51D6-E695-4069-8F4E-857741C74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5262D-EF7F-4949-8BC1-92DFE46E4602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C8295A-8281-4CC8-99B0-8C586A3D6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BA98-5418-4AA4-8EC8-FCCB533B79C0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851E-D905-45A0-BF1A-F628CEE2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2A4DC-53EB-439B-9EFB-5E7821A3E26B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AA14C-CD6B-4E5A-BB68-F5F94F63D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090CF9-F9A0-431B-BB44-641BA5A8D645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62B52B-A590-4A59-8EB0-BD5212409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29" r:id="rId5"/>
    <p:sldLayoutId id="2147483730" r:id="rId6"/>
    <p:sldLayoutId id="2147483736" r:id="rId7"/>
    <p:sldLayoutId id="2147483731" r:id="rId8"/>
    <p:sldLayoutId id="2147483737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319213"/>
            <a:ext cx="8656638" cy="2084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«Артикуляционная гимнастика </a:t>
            </a:r>
            <a:b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мальчиков»</a:t>
            </a:r>
            <a:endParaRPr lang="ru-RU" sz="40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8388" y="4291013"/>
            <a:ext cx="7086600" cy="1509712"/>
          </a:xfrm>
        </p:spPr>
        <p:txBody>
          <a:bodyPr>
            <a:normAutofit/>
          </a:bodyPr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smtClean="0">
                <a:solidFill>
                  <a:srgbClr val="0230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Волошиной И.А.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5363" name="Рисунок 131"/>
          <p:cNvPicPr>
            <a:picLocks noChangeAspect="1" noChangeArrowheads="1"/>
          </p:cNvPicPr>
          <p:nvPr/>
        </p:nvPicPr>
        <p:blipFill>
          <a:blip r:embed="rId2">
            <a:lum bright="30000" contrast="60000"/>
          </a:blip>
          <a:srcRect l="2783" t="11160" r="1649" b="7590"/>
          <a:stretch>
            <a:fillRect/>
          </a:stretch>
        </p:blipFill>
        <p:spPr bwMode="auto">
          <a:xfrm>
            <a:off x="1470025" y="457200"/>
            <a:ext cx="6053138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365250" y="4625975"/>
            <a:ext cx="6381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Все колеса закрутились.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По дорожке покатились.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Касаясь губ, провести по кругу кончиком язычка в одну,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потом в другую сторону. Подбородок неподвижен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6387" name="Рисунок 132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2395538" y="571500"/>
            <a:ext cx="4456112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146175" y="4618038"/>
            <a:ext cx="67818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Каменистый путь не прост.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Не жалей-ка ты колес!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раскрыть, губы сомкнуты.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 Проводить кончиком язычка по внутренней стороне щеки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слева, справа, за губами.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7411" name="Рисунок 133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2268538" y="411163"/>
            <a:ext cx="44450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85738" y="4705350"/>
            <a:ext cx="88122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Начал дождь в стекло стучать.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Время дворники включать.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Высунуть язычок.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Двигать язычком вправо-влево, касаясь уголков рта.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Следить за тем, чтобы язычок двигался по воздуху, не касаясь нижней губы.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8435" name="Рисунок 134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944688" y="341313"/>
            <a:ext cx="502285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71513" y="4948238"/>
            <a:ext cx="77136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В горку только поднялись —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И скорее мчимся вниз.</a:t>
            </a:r>
          </a:p>
          <a:p>
            <a:pPr algn="ctr" eaLnBrk="0" hangingPunct="0"/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раскрыть, улыбнуться. Высунуть язычок.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Поднимать широкий язычок на верхнюю губу, опускать на нижнюю.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9459" name="Рисунок 135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817688" y="365125"/>
            <a:ext cx="523081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44513" y="4635500"/>
            <a:ext cx="79819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Мостик выгнулся дугой —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Проезжаем над рекой.</a:t>
            </a: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Зацепиться кончиком язычка за нижние зубы, спинку язычка выгнуть.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Удерживать  3 — 5 сек.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0483" name="Рисунок 136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308100" y="330200"/>
            <a:ext cx="635476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28663" y="4916488"/>
            <a:ext cx="76866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Пусть машинка отдохнет.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Нас лошадка подвезет!</a:t>
            </a: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щелкать язычком, присасывая его к верхнему нёбу..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Подбородок неподвижен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1507" name="Рисунок 137"/>
          <p:cNvPicPr>
            <a:picLocks noChangeAspect="1" noChangeArrowheads="1"/>
          </p:cNvPicPr>
          <p:nvPr/>
        </p:nvPicPr>
        <p:blipFill>
          <a:blip r:embed="rId2">
            <a:lum bright="30000" contrast="60000"/>
          </a:blip>
          <a:srcRect l="2829" t="11610" r="3220" b="5618"/>
          <a:stretch>
            <a:fillRect/>
          </a:stretch>
        </p:blipFill>
        <p:spPr bwMode="auto">
          <a:xfrm>
            <a:off x="1400175" y="341313"/>
            <a:ext cx="6135688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249363" y="4951413"/>
            <a:ext cx="65484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Экскаватор так хорош —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У него огромный ковш!</a:t>
            </a: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Открыть рот. Высунуть язычок и приподнять его края,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чтобы он стал похож на ковш. Удерживать 3— 5 секунд.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2531" name="Рисунок 138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l="3462" t="3030" r="2109" b="2121"/>
          <a:stretch>
            <a:fillRect/>
          </a:stretch>
        </p:blipFill>
        <p:spPr bwMode="auto">
          <a:xfrm>
            <a:off x="2198688" y="376238"/>
            <a:ext cx="4641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76288" y="4716463"/>
            <a:ext cx="77851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На дороге грязь, как каша.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Не буксуй, машинка наша!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Широким язычком быстро проводить вперед-назад по верхней губе.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Произносить «бл-бл-бл-бл».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3555" name="Рисунок 139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2268538" y="446088"/>
            <a:ext cx="45148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082800" y="4524375"/>
            <a:ext cx="51101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На пути опять преграда, —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Подтолкнуть машинку надо.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Упереться кончиком язычка в верхние зубы,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ритмично их толкать 5 — 7 раз.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4579" name="Рисунок 140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701800" y="665163"/>
            <a:ext cx="5497513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12738" y="4605338"/>
            <a:ext cx="8509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Не заводится мотор.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Почини его, шофер!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открыть. Широкий расслабленный язычок положить на нижнюю губу.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Ритмично закрывать и открывать рот, произнося «па-па-па».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Следить, чтобы язычок лежал на нижней губе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2">
            <a:lum bright="30000" contrast="60000"/>
          </a:blip>
          <a:srcRect l="1601" t="7365" r="3749" b="3125"/>
          <a:stretch>
            <a:fillRect/>
          </a:stretch>
        </p:blipFill>
        <p:spPr bwMode="auto">
          <a:xfrm>
            <a:off x="1677988" y="428625"/>
            <a:ext cx="56943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41363" y="4895850"/>
            <a:ext cx="7604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Гараж двери открывает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И машина выезжает.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Спокойно открыть рот, подержать его открытым 3-5 сек, медленно закрыть рот.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5603" name="Рисунок 141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l="1659" t="11969" b="7722"/>
          <a:stretch>
            <a:fillRect/>
          </a:stretch>
        </p:blipFill>
        <p:spPr bwMode="auto">
          <a:xfrm>
            <a:off x="1365250" y="376238"/>
            <a:ext cx="63912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914400" y="4729163"/>
            <a:ext cx="73231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Нужно нам капот открыть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И машину починить.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присосать широкий язычок к верхнему нёбу так,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чтобы хорошо натянулась уздечка.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Удерживать 5 —10 секунд.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6627" name="Рисунок 142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l="4753" t="10985" r="2663" b="9373"/>
          <a:stretch>
            <a:fillRect/>
          </a:stretch>
        </p:blipFill>
        <p:spPr bwMode="auto">
          <a:xfrm>
            <a:off x="1736725" y="433388"/>
            <a:ext cx="57753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44513" y="4713288"/>
            <a:ext cx="80391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Поработаем насосом —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Подкачаем все колеса!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присосать широкий язычок к верхнему нёбу,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чтобы хорошо натянулась уздечка.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 Ритмично закрывать и открывать рот, не отрывая язычок от нёба.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7651" name="Рисунок 143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l="877" t="11900" r="533" b="7880"/>
          <a:stretch>
            <a:fillRect/>
          </a:stretch>
        </p:blipFill>
        <p:spPr bwMode="auto">
          <a:xfrm>
            <a:off x="1249363" y="387350"/>
            <a:ext cx="667861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01625" y="4737100"/>
            <a:ext cx="8556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Щетки тут взялись за дело,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И машинка заблестела.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Кончиком язычка проводить влево-вправо по внутренней стороне верхних,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а затем нижних зубов. Выполнять движение 5-20 раз.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8675" name="Рисунок 144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296988" y="352425"/>
            <a:ext cx="6110287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33438" y="4951413"/>
            <a:ext cx="74374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Кисточкой машину красим - 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Будет всех она прекрасней.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раскрыть. Провести кончиком язычка вперед-назад по нёбу.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Выполнить движение 5 — 7 раз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9699" name="Рисунок 145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597025" y="377825"/>
            <a:ext cx="581025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87400" y="4700588"/>
            <a:ext cx="7643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По пути заедем в порт.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Погуди нам, пароход.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приоткрыть, улыбнуться.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Кончик язычка поставить на верхние зубки с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>
                <a:ea typeface="Calibri" pitchFamily="34" charset="0"/>
                <a:cs typeface="Times New Roman" pitchFamily="18" charset="0"/>
              </a:rPr>
              <a:t>внутренней стороны,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 гудеть горлышком: «ы-ы-ы». Выполнять 3 — 5 секунд.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0723" name="Рисунок 146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t="1563"/>
          <a:stretch>
            <a:fillRect/>
          </a:stretch>
        </p:blipFill>
        <p:spPr bwMode="auto">
          <a:xfrm>
            <a:off x="1990725" y="341313"/>
            <a:ext cx="49545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933575" y="4981575"/>
            <a:ext cx="5130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Радостно мотор шумит —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К дому путь теперь лежит!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Подуть на сомкнутые расслабленные губы: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«бр-бр-бр-бр».</a:t>
            </a:r>
            <a:r>
              <a:rPr lang="ru-RU" b="1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1747" name="Рисунок 147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/>
          <a:stretch>
            <a:fillRect/>
          </a:stretch>
        </p:blipFill>
        <p:spPr bwMode="auto">
          <a:xfrm>
            <a:off x="1839913" y="330200"/>
            <a:ext cx="5273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192213" y="4986338"/>
            <a:ext cx="68691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Закрывается гараж.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Путь теперь окончен наш.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открыт. Язычок спокойно лежит внутри полости рта.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Меделенно закрыть рот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8195" name="Рисунок 124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l="1434" t="2051" r="2332" b="4573"/>
          <a:stretch>
            <a:fillRect/>
          </a:stretch>
        </p:blipFill>
        <p:spPr bwMode="auto">
          <a:xfrm>
            <a:off x="2314575" y="433388"/>
            <a:ext cx="4445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60400" y="5057775"/>
            <a:ext cx="79978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Arial" charset="0"/>
              </a:rPr>
              <a:t>Улыбается машинка – </a:t>
            </a:r>
            <a:br>
              <a:rPr lang="ru-RU" sz="2400" b="1">
                <a:ea typeface="Calibri" pitchFamily="34" charset="0"/>
                <a:cs typeface="Arial" charset="0"/>
              </a:rPr>
            </a:br>
            <a:r>
              <a:rPr lang="ru-RU" sz="2400" b="1">
                <a:ea typeface="Calibri" pitchFamily="34" charset="0"/>
                <a:cs typeface="Arial" charset="0"/>
              </a:rPr>
              <a:t>у неё помыта спинка.</a:t>
            </a:r>
            <a:endParaRPr lang="ru-RU" sz="2400" i="1">
              <a:ea typeface="Calibri" pitchFamily="34" charset="0"/>
              <a:cs typeface="Arial" charset="0"/>
            </a:endParaRP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Растянуть губы в улыбке, показать все зубки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9219" name="Рисунок 125"/>
          <p:cNvPicPr>
            <a:picLocks noChangeAspect="1" noChangeArrowheads="1"/>
          </p:cNvPicPr>
          <p:nvPr/>
        </p:nvPicPr>
        <p:blipFill>
          <a:blip r:embed="rId2">
            <a:lum bright="30000" contrast="60000"/>
          </a:blip>
          <a:srcRect l="777" t="2528" r="443" b="5338"/>
          <a:stretch>
            <a:fillRect/>
          </a:stretch>
        </p:blipFill>
        <p:spPr bwMode="auto">
          <a:xfrm>
            <a:off x="2108200" y="733425"/>
            <a:ext cx="5080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92213" y="5138738"/>
            <a:ext cx="7027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У машины есть труба — очень длинная она!</a:t>
            </a:r>
            <a:endParaRPr lang="ru-RU" sz="24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Вытянуть губы вперед в виде трубы.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0243" name="Рисунок 126"/>
          <p:cNvPicPr>
            <a:picLocks noChangeAspect="1" noChangeArrowheads="1"/>
          </p:cNvPicPr>
          <p:nvPr/>
        </p:nvPicPr>
        <p:blipFill>
          <a:blip r:embed="rId2">
            <a:lum bright="30000" contrast="60000"/>
          </a:blip>
          <a:srcRect l="3818" t="13103" r="1314" b="5862"/>
          <a:stretch>
            <a:fillRect/>
          </a:stretch>
        </p:blipFill>
        <p:spPr bwMode="auto">
          <a:xfrm>
            <a:off x="1493838" y="527050"/>
            <a:ext cx="61690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574800" y="5210175"/>
            <a:ext cx="61356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Это сытая машина.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Баки, полные бензина.</a:t>
            </a:r>
            <a:endParaRPr lang="ru-RU" sz="24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Надуть щечки, удерживать воздух в течение 3-5 сек.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1267" name="Рисунок 127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r="2019" b="7011"/>
          <a:stretch>
            <a:fillRect/>
          </a:stretch>
        </p:blipFill>
        <p:spPr bwMode="auto">
          <a:xfrm>
            <a:off x="2109788" y="474663"/>
            <a:ext cx="5078412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03288" y="4945063"/>
            <a:ext cx="71866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Посмотрите-ка: машина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Похудела без бензина.</a:t>
            </a:r>
            <a:endParaRPr lang="ru-RU" sz="24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Втянуть щечки между зубами в полость рта, губы сомкнуты.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Удерживать щечки внутри рта в теч-е 3-5 сек</a:t>
            </a:r>
            <a:r>
              <a:rPr lang="ru-RU" b="1" i="1">
                <a:ea typeface="Calibri" pitchFamily="34" charset="0"/>
                <a:cs typeface="Times New Roman" pitchFamily="18" charset="0"/>
              </a:rPr>
              <a:t>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2291" name="Рисунок 128"/>
          <p:cNvPicPr>
            <a:picLocks noChangeAspect="1" noChangeArrowheads="1"/>
          </p:cNvPicPr>
          <p:nvPr/>
        </p:nvPicPr>
        <p:blipFill>
          <a:blip r:embed="rId2">
            <a:lum bright="20000" contrast="60000"/>
          </a:blip>
          <a:srcRect t="15854"/>
          <a:stretch>
            <a:fillRect/>
          </a:stretch>
        </p:blipFill>
        <p:spPr bwMode="auto">
          <a:xfrm>
            <a:off x="1784350" y="369888"/>
            <a:ext cx="59817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030288" y="4643438"/>
            <a:ext cx="71199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Вот широкая дорога,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Здесь машин проедет много.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Открыть рот, высунуть широкий расслабленный язычок так,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чтобы он лежал на нижней губе.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Удерживать язычок на нижней губе 3 — 5 сек.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3315" name="Рисунок 129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884" b="7440"/>
          <a:stretch>
            <a:fillRect/>
          </a:stretch>
        </p:blipFill>
        <p:spPr bwMode="auto">
          <a:xfrm>
            <a:off x="1701800" y="306388"/>
            <a:ext cx="53594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04950" y="4878388"/>
            <a:ext cx="60610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Это — узкая дорожка,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Здесь машин совсем немножко.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Открыть рот, высунуть узкий напряженный язычок.</a:t>
            </a: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Удерживать напряжение 3 — 5 секунд.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4339" name="Рисунок 130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2187575" y="457200"/>
            <a:ext cx="4757738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28625" y="4703763"/>
            <a:ext cx="83010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ea typeface="Calibri" pitchFamily="34" charset="0"/>
                <a:cs typeface="Times New Roman" pitchFamily="18" charset="0"/>
              </a:rPr>
              <a:t>Мотор как сердце у машинки: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Стучит — поедем без заминки.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открыт. Поднять язычок к верхним альвеолам.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Постучать язычком по нёбу: «д-д-д-». Упражнение выполнять на выдохе.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 Подбородок неподвижен.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203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Times New Roman</vt:lpstr>
      <vt:lpstr>Аспект</vt:lpstr>
      <vt:lpstr>«Артикуляционная гимнастика  для мальчиков»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«Артикуляционная гимнастика  для мальчиков»</dc:title>
  <dc:creator>Admin</dc:creator>
  <cp:lastModifiedBy>Admin</cp:lastModifiedBy>
  <cp:revision>4</cp:revision>
  <dcterms:created xsi:type="dcterms:W3CDTF">2014-02-16T10:32:19Z</dcterms:created>
  <dcterms:modified xsi:type="dcterms:W3CDTF">2017-09-13T15:01:06Z</dcterms:modified>
</cp:coreProperties>
</file>