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62" r:id="rId6"/>
    <p:sldId id="272" r:id="rId7"/>
    <p:sldId id="263" r:id="rId8"/>
    <p:sldId id="280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57849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№310 «Детский сад «Снегири»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40324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Коррекционно-развивающая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работа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 тревожными и боязливыми детьми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(представление опыта работы) </a:t>
            </a:r>
            <a:endParaRPr lang="ru-RU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одготовила: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Емельянова С.С.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2023г.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4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920880" cy="2664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/>
                <a:ea typeface="Calibri"/>
              </a:rPr>
              <a:t/>
            </a:r>
            <a:br>
              <a:rPr lang="ru-RU" sz="2400" dirty="0" smtClean="0">
                <a:latin typeface="Times New Roman"/>
                <a:ea typeface="Calibri"/>
              </a:rPr>
            </a:br>
            <a:r>
              <a:rPr lang="ru-RU" sz="2400" dirty="0" smtClean="0">
                <a:latin typeface="Times New Roman"/>
                <a:ea typeface="Calibri"/>
              </a:rPr>
              <a:t/>
            </a:r>
            <a:br>
              <a:rPr lang="ru-RU" sz="2400" dirty="0" smtClean="0">
                <a:latin typeface="Times New Roman"/>
                <a:ea typeface="Calibri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У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детей с различными эмоциональными нарушениями присутствуют следующие общие личностные особенности :</a:t>
            </a:r>
            <a:b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2400" dirty="0">
                <a:latin typeface="Times New Roman"/>
                <a:ea typeface="Calibri"/>
              </a:rPr>
              <a:t/>
            </a:r>
            <a:br>
              <a:rPr lang="ru-RU" sz="2400" dirty="0">
                <a:latin typeface="Times New Roman"/>
                <a:ea typeface="Calibri"/>
              </a:rPr>
            </a:br>
            <a:r>
              <a:rPr lang="ru-RU" sz="2400" dirty="0" smtClean="0">
                <a:latin typeface="Times New Roman"/>
                <a:ea typeface="Calibri"/>
              </a:rPr>
              <a:t/>
            </a:r>
            <a:br>
              <a:rPr lang="ru-RU" sz="2400" dirty="0" smtClean="0">
                <a:latin typeface="Times New Roman"/>
                <a:ea typeface="Calibri"/>
              </a:rPr>
            </a:br>
            <a:r>
              <a:rPr lang="ru-RU" sz="2400" dirty="0" smtClean="0">
                <a:latin typeface="Times New Roman"/>
                <a:ea typeface="Calibri"/>
              </a:rPr>
              <a:t>*неуверенность </a:t>
            </a:r>
            <a:r>
              <a:rPr lang="ru-RU" sz="2400" dirty="0">
                <a:latin typeface="Times New Roman"/>
                <a:ea typeface="Calibri"/>
              </a:rPr>
              <a:t>в себе</a:t>
            </a:r>
            <a:r>
              <a:rPr lang="ru-RU" sz="2400" dirty="0" smtClean="0">
                <a:latin typeface="Times New Roman"/>
                <a:ea typeface="Calibri"/>
              </a:rPr>
              <a:t>;</a:t>
            </a:r>
            <a:br>
              <a:rPr lang="ru-RU" sz="2400" dirty="0" smtClean="0">
                <a:latin typeface="Times New Roman"/>
                <a:ea typeface="Calibri"/>
              </a:rPr>
            </a:br>
            <a:r>
              <a:rPr lang="ru-RU" sz="2400" dirty="0" smtClean="0">
                <a:latin typeface="Times New Roman"/>
                <a:ea typeface="Calibri"/>
              </a:rPr>
              <a:t>*нестабильная </a:t>
            </a:r>
            <a:r>
              <a:rPr lang="ru-RU" sz="2400" dirty="0">
                <a:latin typeface="Times New Roman"/>
                <a:ea typeface="Calibri"/>
              </a:rPr>
              <a:t>самооценка</a:t>
            </a:r>
            <a:r>
              <a:rPr lang="ru-RU" sz="2400" dirty="0" smtClean="0">
                <a:latin typeface="Times New Roman"/>
                <a:ea typeface="Calibri"/>
              </a:rPr>
              <a:t>;</a:t>
            </a:r>
            <a:br>
              <a:rPr lang="ru-RU" sz="2400" dirty="0" smtClean="0">
                <a:latin typeface="Times New Roman"/>
                <a:ea typeface="Calibri"/>
              </a:rPr>
            </a:br>
            <a:r>
              <a:rPr lang="ru-RU" sz="2400" dirty="0" smtClean="0">
                <a:latin typeface="Times New Roman"/>
                <a:ea typeface="Calibri"/>
              </a:rPr>
              <a:t>*высокий </a:t>
            </a:r>
            <a:r>
              <a:rPr lang="ru-RU" sz="2400" dirty="0">
                <a:latin typeface="Times New Roman"/>
                <a:ea typeface="Calibri"/>
              </a:rPr>
              <a:t>уровень тревожности, часто сочетающийся с агрессивностью; </a:t>
            </a:r>
            <a:r>
              <a:rPr lang="ru-RU" sz="2400" dirty="0" smtClean="0">
                <a:latin typeface="Times New Roman"/>
                <a:ea typeface="Calibri"/>
              </a:rPr>
              <a:t/>
            </a:r>
            <a:br>
              <a:rPr lang="ru-RU" sz="2400" dirty="0" smtClean="0">
                <a:latin typeface="Times New Roman"/>
                <a:ea typeface="Calibri"/>
              </a:rPr>
            </a:br>
            <a:r>
              <a:rPr lang="ru-RU" sz="2400" dirty="0" smtClean="0">
                <a:latin typeface="Times New Roman"/>
                <a:ea typeface="Calibri"/>
              </a:rPr>
              <a:t>*необходимость </a:t>
            </a:r>
            <a:r>
              <a:rPr lang="ru-RU" sz="2400" dirty="0">
                <a:latin typeface="Times New Roman"/>
                <a:ea typeface="Calibri"/>
              </a:rPr>
              <a:t>в постоянном признании, похвале, высокой оценке, </a:t>
            </a:r>
            <a:r>
              <a:rPr lang="ru-RU" sz="2400" dirty="0" smtClean="0">
                <a:latin typeface="Times New Roman"/>
                <a:ea typeface="Calibri"/>
              </a:rPr>
              <a:t>симпатии </a:t>
            </a:r>
            <a:r>
              <a:rPr lang="ru-RU" sz="2400" dirty="0">
                <a:latin typeface="Times New Roman"/>
                <a:ea typeface="Calibri"/>
              </a:rPr>
              <a:t>сверстников и взрослых</a:t>
            </a:r>
            <a:r>
              <a:rPr lang="ru-RU" sz="2400" dirty="0" smtClean="0">
                <a:latin typeface="Times New Roman"/>
                <a:ea typeface="Calibri"/>
              </a:rPr>
              <a:t>;</a:t>
            </a:r>
            <a:br>
              <a:rPr lang="ru-RU" sz="2400" dirty="0" smtClean="0">
                <a:latin typeface="Times New Roman"/>
                <a:ea typeface="Calibri"/>
              </a:rPr>
            </a:br>
            <a:r>
              <a:rPr lang="ru-RU" sz="2400" dirty="0" smtClean="0">
                <a:latin typeface="Times New Roman"/>
                <a:ea typeface="Calibri"/>
              </a:rPr>
              <a:t>*мнительность</a:t>
            </a:r>
            <a:r>
              <a:rPr lang="ru-RU" sz="2400" dirty="0">
                <a:latin typeface="Times New Roman"/>
                <a:ea typeface="Calibri"/>
              </a:rPr>
              <a:t>, обидчивость, подозрительность; </a:t>
            </a:r>
            <a:r>
              <a:rPr lang="ru-RU" sz="2400" dirty="0" smtClean="0">
                <a:latin typeface="Times New Roman"/>
                <a:ea typeface="Calibri"/>
              </a:rPr>
              <a:t/>
            </a:r>
            <a:br>
              <a:rPr lang="ru-RU" sz="2400" dirty="0" smtClean="0">
                <a:latin typeface="Times New Roman"/>
                <a:ea typeface="Calibri"/>
              </a:rPr>
            </a:br>
            <a:r>
              <a:rPr lang="ru-RU" sz="2400" dirty="0" smtClean="0">
                <a:latin typeface="Times New Roman"/>
                <a:ea typeface="Calibri"/>
              </a:rPr>
              <a:t>*ригидность </a:t>
            </a:r>
            <a:r>
              <a:rPr lang="ru-RU" sz="2400" dirty="0">
                <a:latin typeface="Times New Roman"/>
                <a:ea typeface="Calibri"/>
              </a:rPr>
              <a:t>эмоциональных реакций, деятельности и поведения; </a:t>
            </a:r>
            <a:r>
              <a:rPr lang="ru-RU" sz="2400" dirty="0" smtClean="0">
                <a:latin typeface="Times New Roman"/>
                <a:ea typeface="Calibri"/>
              </a:rPr>
              <a:t>стремление </a:t>
            </a:r>
            <a:r>
              <a:rPr lang="ru-RU" sz="2400" dirty="0">
                <a:latin typeface="Times New Roman"/>
                <a:ea typeface="Calibri"/>
              </a:rPr>
              <a:t>к признанию собственной </a:t>
            </a:r>
            <a:r>
              <a:rPr lang="ru-RU" sz="2400" dirty="0" smtClean="0">
                <a:latin typeface="Times New Roman"/>
                <a:ea typeface="Calibri"/>
              </a:rPr>
              <a:t>исключительности;</a:t>
            </a:r>
            <a:br>
              <a:rPr lang="ru-RU" sz="2400" dirty="0" smtClean="0">
                <a:latin typeface="Times New Roman"/>
                <a:ea typeface="Calibri"/>
              </a:rPr>
            </a:br>
            <a:r>
              <a:rPr lang="ru-RU" sz="2400" dirty="0" smtClean="0">
                <a:latin typeface="Times New Roman"/>
                <a:ea typeface="Calibri"/>
              </a:rPr>
              <a:t>*потребность </a:t>
            </a:r>
            <a:r>
              <a:rPr lang="ru-RU" sz="2400" dirty="0">
                <a:latin typeface="Times New Roman"/>
                <a:ea typeface="Calibri"/>
              </a:rPr>
              <a:t>в самоутверждении и стремление к лидерству</a:t>
            </a:r>
            <a:r>
              <a:rPr lang="ru-RU" sz="2400" dirty="0" smtClean="0">
                <a:latin typeface="Times New Roman"/>
                <a:ea typeface="Calibri"/>
              </a:rPr>
              <a:t>; </a:t>
            </a:r>
            <a:r>
              <a:rPr lang="ru-RU" sz="2400" dirty="0">
                <a:latin typeface="Times New Roman"/>
                <a:ea typeface="Calibri"/>
              </a:rPr>
              <a:t>страх получить отказ, тревожность по поводу собственного социального статуса.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1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920880" cy="266429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–сигнал к действию, возбуждение, импульс 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движению.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 - это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переживание эмоционального дискомфорта, связанное с ожиданием неблагополучия, с предчувствием грозящей опасности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764704"/>
            <a:ext cx="7848872" cy="646330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физиологические признаки</a:t>
            </a:r>
            <a:r>
              <a:rPr lang="ru-RU" dirty="0">
                <a:latin typeface="Times New Roman"/>
                <a:ea typeface="Calibri"/>
              </a:rPr>
              <a:t>: учащенное сердцебиение, поверхностное дыхание</a:t>
            </a:r>
            <a:r>
              <a:rPr lang="ru-RU" dirty="0" smtClean="0">
                <a:latin typeface="Times New Roman"/>
                <a:ea typeface="Calibri"/>
              </a:rPr>
              <a:t>,</a:t>
            </a:r>
          </a:p>
          <a:p>
            <a:r>
              <a:rPr lang="ru-RU" dirty="0">
                <a:latin typeface="Times New Roman"/>
                <a:ea typeface="Calibri"/>
              </a:rPr>
              <a:t>з</a:t>
            </a:r>
            <a:r>
              <a:rPr lang="ru-RU" dirty="0" smtClean="0">
                <a:latin typeface="Times New Roman"/>
                <a:ea typeface="Calibri"/>
              </a:rPr>
              <a:t>амирание,</a:t>
            </a:r>
          </a:p>
          <a:p>
            <a:r>
              <a:rPr lang="ru-RU" dirty="0" smtClean="0">
                <a:latin typeface="Times New Roman"/>
                <a:ea typeface="Calibri"/>
              </a:rPr>
              <a:t>сухость </a:t>
            </a:r>
            <a:r>
              <a:rPr lang="ru-RU" dirty="0">
                <a:latin typeface="Times New Roman"/>
                <a:ea typeface="Calibri"/>
              </a:rPr>
              <a:t>во рту,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слабость </a:t>
            </a:r>
            <a:r>
              <a:rPr lang="ru-RU" dirty="0">
                <a:latin typeface="Times New Roman"/>
                <a:ea typeface="Calibri"/>
              </a:rPr>
              <a:t>в </a:t>
            </a:r>
            <a:r>
              <a:rPr lang="ru-RU" dirty="0" smtClean="0">
                <a:latin typeface="Times New Roman"/>
                <a:ea typeface="Calibri"/>
              </a:rPr>
              <a:t>ногах</a:t>
            </a: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r>
              <a:rPr lang="ru-RU" b="1" dirty="0" smtClean="0">
                <a:latin typeface="Times New Roman"/>
                <a:ea typeface="Calibri"/>
              </a:rPr>
              <a:t>поведенческие </a:t>
            </a:r>
            <a:r>
              <a:rPr lang="ru-RU" b="1" dirty="0">
                <a:latin typeface="Times New Roman"/>
                <a:ea typeface="Calibri"/>
              </a:rPr>
              <a:t>проявления: </a:t>
            </a:r>
            <a:endParaRPr lang="ru-RU" b="1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ребенок </a:t>
            </a:r>
            <a:r>
              <a:rPr lang="ru-RU" dirty="0">
                <a:latin typeface="Times New Roman"/>
                <a:ea typeface="Calibri"/>
              </a:rPr>
              <a:t>грызет ногти</a:t>
            </a:r>
            <a:r>
              <a:rPr lang="ru-RU" dirty="0" smtClean="0">
                <a:latin typeface="Times New Roman"/>
                <a:ea typeface="Calibri"/>
              </a:rPr>
              <a:t>,</a:t>
            </a:r>
          </a:p>
          <a:p>
            <a:r>
              <a:rPr lang="ru-RU" dirty="0" smtClean="0">
                <a:latin typeface="Times New Roman"/>
                <a:ea typeface="Calibri"/>
              </a:rPr>
              <a:t>качается </a:t>
            </a:r>
            <a:r>
              <a:rPr lang="ru-RU" dirty="0">
                <a:latin typeface="Times New Roman"/>
                <a:ea typeface="Calibri"/>
              </a:rPr>
              <a:t>на стуле,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барабанит </a:t>
            </a:r>
            <a:r>
              <a:rPr lang="ru-RU" dirty="0">
                <a:latin typeface="Times New Roman"/>
                <a:ea typeface="Calibri"/>
              </a:rPr>
              <a:t>пальцами по столу, теребит волосы</a:t>
            </a:r>
            <a:r>
              <a:rPr lang="ru-RU" dirty="0" smtClean="0">
                <a:latin typeface="Times New Roman"/>
                <a:ea typeface="Calibri"/>
              </a:rPr>
              <a:t>, крутит руках </a:t>
            </a:r>
            <a:r>
              <a:rPr lang="ru-RU" dirty="0">
                <a:latin typeface="Times New Roman"/>
                <a:ea typeface="Calibri"/>
              </a:rPr>
              <a:t>разнообразные </a:t>
            </a:r>
            <a:r>
              <a:rPr lang="ru-RU" dirty="0" smtClean="0">
                <a:latin typeface="Times New Roman"/>
                <a:ea typeface="Calibri"/>
              </a:rPr>
              <a:t>предметы.</a:t>
            </a:r>
          </a:p>
          <a:p>
            <a:r>
              <a:rPr lang="ru-RU" dirty="0">
                <a:latin typeface="Times New Roman"/>
                <a:ea typeface="Calibri"/>
              </a:rPr>
              <a:t>Р</a:t>
            </a:r>
            <a:r>
              <a:rPr lang="ru-RU" dirty="0" smtClean="0">
                <a:latin typeface="Times New Roman"/>
                <a:ea typeface="Calibri"/>
              </a:rPr>
              <a:t>ечь может </a:t>
            </a:r>
            <a:r>
              <a:rPr lang="ru-RU" dirty="0">
                <a:latin typeface="Times New Roman"/>
                <a:ea typeface="Calibri"/>
              </a:rPr>
              <a:t>быть как очень быстрой, торопливой, так и замедленной, затрудненной.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проявление агрессии (лучшая защита это нападение)</a:t>
            </a:r>
          </a:p>
          <a:p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</a:rPr>
              <a:t>В рисунках паутинообразная линия или грязь, стирание, множественные линии, обилие штриховки, сильный нажим; наличие деталей, служащих для защиты (панцирь, иголки и т.д.)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384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/>
              </a:rPr>
              <a:t>Тревога проявляется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03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052736"/>
            <a:ext cx="8208912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 программы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Снижение тревожности детей старшего дошкольного возраста, участвующих в программе.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 программы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Повышение самооценки детей посредством позитивной обратной связи, позитивной оценки их действий, изменения болезненного восприятия критики, рефлексии ребенком своих достижений, научению планированию своей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деятельности, распознаванию собственных эмоций, умению распознавать эмоциональное состояние партнера.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Обучение снятию мышечного и эмоционального напряжения посредством релаксационных упражнений, игр с песком, водой, арт-терапевтических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методик; приобретение различного сенсорного опыта, эстетических переживаний.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Отработка навыков владения собой в травмирующих ситуациях посредством актуализации страхов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548" y="217637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программа по работе с тревожными и боязливыми детьми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7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326" y="1772816"/>
            <a:ext cx="8352928" cy="2727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Коррекционная работа с тревожными детьми проводится в трех направлениях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Повышение самооценки ребенка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Обучение снятию напряжения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Отработка навыков владения собой в травмирующих ситуациях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6" y="211361"/>
            <a:ext cx="81518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84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-1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0912" y="141277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 коррекционно-развивающей работе </a:t>
            </a:r>
            <a:r>
              <a:rPr lang="ru-RU" sz="2400" dirty="0">
                <a:latin typeface="Times New Roman"/>
                <a:ea typeface="Calibri"/>
              </a:rPr>
              <a:t>дошкольников </a:t>
            </a:r>
            <a:r>
              <a:rPr lang="ru-RU" sz="2400" dirty="0" smtClean="0">
                <a:latin typeface="Times New Roman"/>
                <a:ea typeface="Calibri"/>
              </a:rPr>
              <a:t>использовались </a:t>
            </a:r>
            <a:r>
              <a:rPr lang="ru-RU" sz="2400" dirty="0" err="1" smtClean="0">
                <a:latin typeface="Times New Roman"/>
                <a:ea typeface="Calibri"/>
              </a:rPr>
              <a:t>мультимодальные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арт-технологий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636912"/>
            <a:ext cx="8208912" cy="29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Рисование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ладошками (агрессивные дети)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Кляксография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(при сопротивлении и нерешительности)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Calibri"/>
                <a:cs typeface="Times New Roman"/>
              </a:rPr>
              <a:t>Монотипия (очень тревожные и нерешительные)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Изготовление куклы-марионетки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Изготовление талисманов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Мандалы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Работа в песочнице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Работа с МАК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Сочинение сказки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1518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7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r="6577"/>
          <a:stretch/>
        </p:blipFill>
        <p:spPr bwMode="auto">
          <a:xfrm>
            <a:off x="3011820" y="3717032"/>
            <a:ext cx="3364539" cy="290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DEXP\Downloads\169743692108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1" r="14373"/>
          <a:stretch/>
        </p:blipFill>
        <p:spPr bwMode="auto">
          <a:xfrm rot="16200000">
            <a:off x="6633947" y="1177363"/>
            <a:ext cx="2088231" cy="2559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DEXP\Downloads\16974368872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2448272" cy="290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1"/>
            <a:ext cx="2658237" cy="290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25583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20" y="1264443"/>
            <a:ext cx="288925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2" y="116632"/>
            <a:ext cx="81518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7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1042" y="1556792"/>
            <a:ext cx="7632848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Диагностика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уровня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психоэмоционального напряжения, индекс тревожности, уровень страха оценивался при помощи следующих диагностических методик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Анкета А.И. Захарова для родителей «Оценка уровня тревожности ребенка»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Анкета Г.П. Лаврентьевой, Т.М. Титаренко «Выявление тревожного ребенка»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Тест тревожности Р.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Тэммпл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В. Ален, М.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Дорки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Тест М.А. Панфилова «Страхи в домиках»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Тест С.В. Валиева «Паровозик»</a:t>
            </a:r>
            <a:endParaRPr lang="ru-RU" sz="1600" dirty="0">
              <a:ea typeface="Calibri"/>
              <a:cs typeface="Times New Roman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518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55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378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№310 «Детский сад «Снегири»</vt:lpstr>
      <vt:lpstr>  У детей с различными эмоциональными нарушениями присутствуют следующие общие личностные особенности :   *неуверенность в себе; *нестабильная самооценка; *высокий уровень тревожности, часто сочетающийся с агрессивностью;  *необходимость в постоянном признании, похвале, высокой оценке, симпатии сверстников и взрослых; *мнительность, обидчивость, подозрительность;  *ригидность эмоциональных реакций, деятельности и поведения; стремление к признанию собственной исключительности; *потребность в самоутверждении и стремление к лидерству; страх получить отказ, тревожность по поводу собственного социального статуса.  .  </vt:lpstr>
      <vt:lpstr>Тревога –сигнал к действию, возбуждение, импульс к движению.  Тревожность - это переживание эмоционального дискомфорта, связанное с ожиданием неблагополучия, с предчувствием грозящей опасности.  .  </vt:lpstr>
      <vt:lpstr>Презентация PowerPoint</vt:lpstr>
      <vt:lpstr>Презентация PowerPoint</vt:lpstr>
      <vt:lpstr>Презентация PowerPoint</vt:lpstr>
      <vt:lpstr>В коррекционно-развивающей работе дошкольников использовались мультимодальные арт-технологий: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№310 «Детский сад «Снегири»</dc:title>
  <dc:creator>dou310</dc:creator>
  <cp:lastModifiedBy>DEXP</cp:lastModifiedBy>
  <cp:revision>41</cp:revision>
  <dcterms:created xsi:type="dcterms:W3CDTF">2023-10-10T05:43:00Z</dcterms:created>
  <dcterms:modified xsi:type="dcterms:W3CDTF">2023-10-26T05:16:02Z</dcterms:modified>
</cp:coreProperties>
</file>