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9" r:id="rId2"/>
  </p:sldIdLst>
  <p:sldSz cx="10691813" cy="15119350"/>
  <p:notesSz cx="6761163" cy="9942513"/>
  <p:defaultTextStyle>
    <a:defPPr>
      <a:defRPr lang="ru-RU"/>
    </a:defPPr>
    <a:lvl1pPr marL="0" algn="l" defTabSz="1423437" rtl="0" eaLnBrk="1" latinLnBrk="0" hangingPunct="1">
      <a:defRPr sz="2802" kern="1200">
        <a:solidFill>
          <a:schemeClr val="tx1"/>
        </a:solidFill>
        <a:latin typeface="+mn-lt"/>
        <a:ea typeface="+mn-ea"/>
        <a:cs typeface="+mn-cs"/>
      </a:defRPr>
    </a:lvl1pPr>
    <a:lvl2pPr marL="711718" algn="l" defTabSz="1423437" rtl="0" eaLnBrk="1" latinLnBrk="0" hangingPunct="1">
      <a:defRPr sz="2802" kern="1200">
        <a:solidFill>
          <a:schemeClr val="tx1"/>
        </a:solidFill>
        <a:latin typeface="+mn-lt"/>
        <a:ea typeface="+mn-ea"/>
        <a:cs typeface="+mn-cs"/>
      </a:defRPr>
    </a:lvl2pPr>
    <a:lvl3pPr marL="1423437" algn="l" defTabSz="1423437" rtl="0" eaLnBrk="1" latinLnBrk="0" hangingPunct="1">
      <a:defRPr sz="2802" kern="1200">
        <a:solidFill>
          <a:schemeClr val="tx1"/>
        </a:solidFill>
        <a:latin typeface="+mn-lt"/>
        <a:ea typeface="+mn-ea"/>
        <a:cs typeface="+mn-cs"/>
      </a:defRPr>
    </a:lvl3pPr>
    <a:lvl4pPr marL="2135155" algn="l" defTabSz="1423437" rtl="0" eaLnBrk="1" latinLnBrk="0" hangingPunct="1">
      <a:defRPr sz="2802" kern="1200">
        <a:solidFill>
          <a:schemeClr val="tx1"/>
        </a:solidFill>
        <a:latin typeface="+mn-lt"/>
        <a:ea typeface="+mn-ea"/>
        <a:cs typeface="+mn-cs"/>
      </a:defRPr>
    </a:lvl4pPr>
    <a:lvl5pPr marL="2846871" algn="l" defTabSz="1423437" rtl="0" eaLnBrk="1" latinLnBrk="0" hangingPunct="1">
      <a:defRPr sz="2802" kern="1200">
        <a:solidFill>
          <a:schemeClr val="tx1"/>
        </a:solidFill>
        <a:latin typeface="+mn-lt"/>
        <a:ea typeface="+mn-ea"/>
        <a:cs typeface="+mn-cs"/>
      </a:defRPr>
    </a:lvl5pPr>
    <a:lvl6pPr marL="3558592" algn="l" defTabSz="1423437" rtl="0" eaLnBrk="1" latinLnBrk="0" hangingPunct="1">
      <a:defRPr sz="2802" kern="1200">
        <a:solidFill>
          <a:schemeClr val="tx1"/>
        </a:solidFill>
        <a:latin typeface="+mn-lt"/>
        <a:ea typeface="+mn-ea"/>
        <a:cs typeface="+mn-cs"/>
      </a:defRPr>
    </a:lvl6pPr>
    <a:lvl7pPr marL="4270308" algn="l" defTabSz="1423437" rtl="0" eaLnBrk="1" latinLnBrk="0" hangingPunct="1">
      <a:defRPr sz="2802" kern="1200">
        <a:solidFill>
          <a:schemeClr val="tx1"/>
        </a:solidFill>
        <a:latin typeface="+mn-lt"/>
        <a:ea typeface="+mn-ea"/>
        <a:cs typeface="+mn-cs"/>
      </a:defRPr>
    </a:lvl7pPr>
    <a:lvl8pPr marL="4982027" algn="l" defTabSz="1423437" rtl="0" eaLnBrk="1" latinLnBrk="0" hangingPunct="1">
      <a:defRPr sz="2802" kern="1200">
        <a:solidFill>
          <a:schemeClr val="tx1"/>
        </a:solidFill>
        <a:latin typeface="+mn-lt"/>
        <a:ea typeface="+mn-ea"/>
        <a:cs typeface="+mn-cs"/>
      </a:defRPr>
    </a:lvl8pPr>
    <a:lvl9pPr marL="5693746" algn="l" defTabSz="1423437" rtl="0" eaLnBrk="1" latinLnBrk="0" hangingPunct="1">
      <a:defRPr sz="28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62" userDrawn="1">
          <p15:clr>
            <a:srgbClr val="A4A3A4"/>
          </p15:clr>
        </p15:guide>
        <p15:guide id="3" orient="horz" pos="1723" userDrawn="1">
          <p15:clr>
            <a:srgbClr val="A4A3A4"/>
          </p15:clr>
        </p15:guide>
        <p15:guide id="4" orient="horz" pos="3197" userDrawn="1">
          <p15:clr>
            <a:srgbClr val="A4A3A4"/>
          </p15:clr>
        </p15:guide>
        <p15:guide id="5" pos="18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9CD2"/>
    <a:srgbClr val="0670B7"/>
    <a:srgbClr val="9DB4E0"/>
    <a:srgbClr val="D6E8F4"/>
    <a:srgbClr val="0E77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9" autoAdjust="0"/>
    <p:restoredTop sz="94660"/>
  </p:normalViewPr>
  <p:slideViewPr>
    <p:cSldViewPr snapToGrid="0">
      <p:cViewPr varScale="1">
        <p:scale>
          <a:sx n="40" d="100"/>
          <a:sy n="40" d="100"/>
        </p:scale>
        <p:origin x="2414" y="58"/>
      </p:cViewPr>
      <p:guideLst>
        <p:guide pos="362"/>
        <p:guide orient="horz" pos="1723"/>
        <p:guide orient="horz" pos="3197"/>
        <p:guide pos="18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8899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7465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581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1670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382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370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1613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3779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321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257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541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5C735-9465-446E-A291-AE85B1E28EDC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8602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Скругленный прямоугольник 34"/>
          <p:cNvSpPr/>
          <p:nvPr/>
        </p:nvSpPr>
        <p:spPr>
          <a:xfrm>
            <a:off x="3151366" y="1810130"/>
            <a:ext cx="7247548" cy="3447670"/>
          </a:xfrm>
          <a:prstGeom prst="roundRect">
            <a:avLst>
              <a:gd name="adj" fmla="val 50000"/>
            </a:avLst>
          </a:prstGeom>
          <a:solidFill>
            <a:srgbClr val="0E77BB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120"/>
          </a:p>
        </p:txBody>
      </p:sp>
      <p:sp>
        <p:nvSpPr>
          <p:cNvPr id="16" name="Прямоугольник 15"/>
          <p:cNvSpPr/>
          <p:nvPr/>
        </p:nvSpPr>
        <p:spPr>
          <a:xfrm>
            <a:off x="3" y="13085786"/>
            <a:ext cx="10684604" cy="2033564"/>
          </a:xfrm>
          <a:prstGeom prst="rect">
            <a:avLst/>
          </a:prstGeom>
          <a:solidFill>
            <a:srgbClr val="0E77BB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12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721693" y="2113955"/>
            <a:ext cx="7970120" cy="3325887"/>
          </a:xfrm>
          <a:prstGeom prst="roundRect">
            <a:avLst>
              <a:gd name="adj" fmla="val 50000"/>
            </a:avLst>
          </a:prstGeom>
          <a:solidFill>
            <a:srgbClr val="0E77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12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29" y="484484"/>
            <a:ext cx="1626901" cy="122017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436265" y="6821322"/>
            <a:ext cx="6639655" cy="5499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227"/>
              </a:spcBef>
            </a:pPr>
            <a:r>
              <a:rPr lang="ru-RU" sz="2004" dirty="0">
                <a:latin typeface="Arial Black" panose="020B0A04020102020204" pitchFamily="34" charset="0"/>
                <a:cs typeface="Arial" panose="020B0604020202020204" pitchFamily="34" charset="0"/>
              </a:rPr>
              <a:t>оценить условия оказания услуг:</a:t>
            </a:r>
          </a:p>
          <a:p>
            <a:pPr marL="381853" indent="-381853">
              <a:spcBef>
                <a:spcPts val="1114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2004" dirty="0">
                <a:latin typeface="Arial" panose="020B0604020202020204" pitchFamily="34" charset="0"/>
                <a:cs typeface="Arial" panose="020B0604020202020204" pitchFamily="34" charset="0"/>
              </a:rPr>
              <a:t>Комфорт и чистота помещений</a:t>
            </a:r>
          </a:p>
          <a:p>
            <a:pPr marL="381853" indent="-381853">
              <a:spcBef>
                <a:spcPts val="1114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2004" dirty="0">
                <a:latin typeface="Arial" panose="020B0604020202020204" pitchFamily="34" charset="0"/>
                <a:cs typeface="Arial" panose="020B0604020202020204" pitchFamily="34" charset="0"/>
              </a:rPr>
              <a:t>Доброжелательность и вежливость персонала</a:t>
            </a:r>
          </a:p>
          <a:p>
            <a:pPr marL="381853" indent="-381853">
              <a:spcBef>
                <a:spcPts val="1114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2004" dirty="0">
                <a:latin typeface="Arial" panose="020B0604020202020204" pitchFamily="34" charset="0"/>
                <a:cs typeface="Arial" panose="020B0604020202020204" pitchFamily="34" charset="0"/>
              </a:rPr>
              <a:t>Легкость получения информации</a:t>
            </a:r>
            <a:br>
              <a:rPr lang="ru-RU" sz="2004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4" dirty="0">
                <a:latin typeface="Arial" panose="020B0604020202020204" pitchFamily="34" charset="0"/>
                <a:cs typeface="Arial" panose="020B0604020202020204" pitchFamily="34" charset="0"/>
              </a:rPr>
              <a:t>о работе организации и ее точность</a:t>
            </a:r>
          </a:p>
          <a:p>
            <a:pPr marL="381853" indent="-381853">
              <a:spcBef>
                <a:spcPts val="1114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2004" dirty="0">
                <a:latin typeface="Arial" panose="020B0604020202020204" pitchFamily="34" charset="0"/>
                <a:cs typeface="Arial" panose="020B0604020202020204" pitchFamily="34" charset="0"/>
              </a:rPr>
              <a:t>Удобство записи для получения</a:t>
            </a:r>
            <a:br>
              <a:rPr lang="ru-RU" sz="2004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4" dirty="0">
                <a:latin typeface="Arial" panose="020B0604020202020204" pitchFamily="34" charset="0"/>
                <a:cs typeface="Arial" panose="020B0604020202020204" pitchFamily="34" charset="0"/>
              </a:rPr>
              <a:t>услуги и своевременность</a:t>
            </a:r>
            <a:br>
              <a:rPr lang="ru-RU" sz="2004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4" dirty="0">
                <a:latin typeface="Arial" panose="020B0604020202020204" pitchFamily="34" charset="0"/>
                <a:cs typeface="Arial" panose="020B0604020202020204" pitchFamily="34" charset="0"/>
              </a:rPr>
              <a:t>ее оказания</a:t>
            </a:r>
          </a:p>
          <a:p>
            <a:pPr marL="381853" indent="-381853">
              <a:spcBef>
                <a:spcPts val="1114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2004" dirty="0">
                <a:latin typeface="Arial" panose="020B0604020202020204" pitchFamily="34" charset="0"/>
                <a:cs typeface="Arial" panose="020B0604020202020204" pitchFamily="34" charset="0"/>
              </a:rPr>
              <a:t>Доступность для граждан</a:t>
            </a:r>
            <a:br>
              <a:rPr lang="ru-RU" sz="2004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4" dirty="0">
                <a:latin typeface="Arial" panose="020B0604020202020204" pitchFamily="34" charset="0"/>
                <a:cs typeface="Arial" panose="020B0604020202020204" pitchFamily="34" charset="0"/>
              </a:rPr>
              <a:t>с инвалидностью</a:t>
            </a:r>
          </a:p>
          <a:p>
            <a:pPr>
              <a:spcBef>
                <a:spcPts val="2673"/>
              </a:spcBef>
            </a:pPr>
            <a:r>
              <a:rPr lang="ru-RU" sz="2004" dirty="0">
                <a:latin typeface="Arial Black" panose="020B0A04020102020204" pitchFamily="34" charset="0"/>
                <a:cs typeface="Arial" panose="020B0604020202020204" pitchFamily="34" charset="0"/>
              </a:rPr>
              <a:t>оставить свое обращение</a:t>
            </a:r>
          </a:p>
          <a:p>
            <a:pPr>
              <a:spcBef>
                <a:spcPts val="2673"/>
              </a:spcBef>
            </a:pPr>
            <a:r>
              <a:rPr lang="ru-RU" sz="2004" dirty="0">
                <a:latin typeface="Arial Black" panose="020B0A04020102020204" pitchFamily="34" charset="0"/>
                <a:cs typeface="Arial" panose="020B0604020202020204" pitchFamily="34" charset="0"/>
              </a:rPr>
              <a:t>о</a:t>
            </a:r>
            <a:r>
              <a:rPr lang="ru-RU" sz="2004" dirty="0" smtClean="0">
                <a:latin typeface="Arial Black" panose="020B0A04020102020204" pitchFamily="34" charset="0"/>
                <a:cs typeface="Arial" panose="020B0604020202020204" pitchFamily="34" charset="0"/>
              </a:rPr>
              <a:t>знакомиться </a:t>
            </a:r>
            <a:br>
              <a:rPr lang="ru-RU" sz="2004" dirty="0" smtClean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2004" dirty="0" smtClean="0">
                <a:latin typeface="Arial Black" panose="020B0A04020102020204" pitchFamily="34" charset="0"/>
                <a:cs typeface="Arial" panose="020B0604020202020204" pitchFamily="34" charset="0"/>
              </a:rPr>
              <a:t>с рейтингом организации</a:t>
            </a:r>
            <a:endParaRPr lang="ru-RU" sz="2004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18537" y="2490952"/>
            <a:ext cx="661874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900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ОЦЕНИТЕ</a:t>
            </a:r>
            <a:br>
              <a:rPr lang="ru-RU" sz="4900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4900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НАШУ РАБОТУ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436265" y="13648142"/>
            <a:ext cx="8962649" cy="77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27" dirty="0">
                <a:solidFill>
                  <a:srgbClr val="0E77BB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Ваша оценка поможет нам стать лучше и убедиться, что все хорошо!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118537" y="4275321"/>
            <a:ext cx="6280377" cy="1120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27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Чтобы оценить условия предоставления услуг наведите камеру Вашего телефона</a:t>
            </a:r>
            <a:br>
              <a:rPr lang="ru-RU" sz="2227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27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сканируйте QR-код</a:t>
            </a:r>
          </a:p>
        </p:txBody>
      </p:sp>
      <p:sp>
        <p:nvSpPr>
          <p:cNvPr id="6" name="Овал 5"/>
          <p:cNvSpPr/>
          <p:nvPr/>
        </p:nvSpPr>
        <p:spPr>
          <a:xfrm>
            <a:off x="-1" y="2113956"/>
            <a:ext cx="3543301" cy="3472322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330200" sx="104000" sy="104000" algn="ctr" rotWithShape="0">
              <a:srgbClr val="0E77BB">
                <a:alpha val="2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120"/>
          </a:p>
        </p:txBody>
      </p:sp>
      <p:sp>
        <p:nvSpPr>
          <p:cNvPr id="15" name="Овал 14"/>
          <p:cNvSpPr/>
          <p:nvPr/>
        </p:nvSpPr>
        <p:spPr>
          <a:xfrm>
            <a:off x="553363" y="11625292"/>
            <a:ext cx="674183" cy="67418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120"/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3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610" y="11835406"/>
            <a:ext cx="318802" cy="262010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568" y="13729868"/>
            <a:ext cx="658306" cy="589732"/>
          </a:xfrm>
          <a:prstGeom prst="rect">
            <a:avLst/>
          </a:prstGeom>
        </p:spPr>
      </p:pic>
      <p:sp>
        <p:nvSpPr>
          <p:cNvPr id="25" name="Прямоугольник 24"/>
          <p:cNvSpPr/>
          <p:nvPr/>
        </p:nvSpPr>
        <p:spPr>
          <a:xfrm>
            <a:off x="1436264" y="6204724"/>
            <a:ext cx="5610673" cy="572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68"/>
              </a:spcBef>
            </a:pPr>
            <a:r>
              <a:rPr lang="ru-RU" sz="3120" dirty="0">
                <a:solidFill>
                  <a:srgbClr val="0E77BB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ВЫ МОЖЕТЕ:</a:t>
            </a:r>
          </a:p>
        </p:txBody>
      </p:sp>
      <p:sp>
        <p:nvSpPr>
          <p:cNvPr id="26" name="Овал 25"/>
          <p:cNvSpPr/>
          <p:nvPr/>
        </p:nvSpPr>
        <p:spPr>
          <a:xfrm>
            <a:off x="553363" y="6747031"/>
            <a:ext cx="674183" cy="67418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120"/>
          </a:p>
        </p:txBody>
      </p:sp>
      <p:sp>
        <p:nvSpPr>
          <p:cNvPr id="27" name="Овал 26"/>
          <p:cNvSpPr/>
          <p:nvPr/>
        </p:nvSpPr>
        <p:spPr>
          <a:xfrm>
            <a:off x="553363" y="10804674"/>
            <a:ext cx="674183" cy="67418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120"/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5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009" y="6941581"/>
            <a:ext cx="294883" cy="264166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6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443" y="10997352"/>
            <a:ext cx="322015" cy="288824"/>
          </a:xfrm>
          <a:prstGeom prst="rect">
            <a:avLst/>
          </a:prstGeom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4046336" y="4178628"/>
            <a:ext cx="622412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Группа 16"/>
          <p:cNvGrpSpPr/>
          <p:nvPr/>
        </p:nvGrpSpPr>
        <p:grpSpPr>
          <a:xfrm>
            <a:off x="589569" y="2738105"/>
            <a:ext cx="2344132" cy="2337133"/>
            <a:chOff x="589568" y="2738105"/>
            <a:chExt cx="3057327" cy="3024188"/>
          </a:xfrm>
        </p:grpSpPr>
        <p:sp>
          <p:nvSpPr>
            <p:cNvPr id="34" name="Прямоугольник 33"/>
            <p:cNvSpPr/>
            <p:nvPr/>
          </p:nvSpPr>
          <p:spPr>
            <a:xfrm>
              <a:off x="589568" y="2738105"/>
              <a:ext cx="3057327" cy="302418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1032506" y="3883946"/>
              <a:ext cx="2286880" cy="83633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Bef>
                  <a:spcPts val="668"/>
                </a:spcBef>
              </a:pPr>
              <a:r>
                <a:rPr lang="ru-RU" sz="1800" dirty="0" smtClean="0">
                  <a:solidFill>
                    <a:schemeClr val="bg1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МЕСТО ДЛЯ </a:t>
              </a:r>
              <a:r>
                <a:rPr lang="en-US" sz="1800" dirty="0" smtClean="0">
                  <a:solidFill>
                    <a:schemeClr val="bg1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QR</a:t>
              </a:r>
              <a:r>
                <a:rPr lang="ru-RU" sz="1800" dirty="0" smtClean="0">
                  <a:solidFill>
                    <a:schemeClr val="bg1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-КОДА</a:t>
              </a:r>
              <a:endParaRPr lang="ru-RU" sz="1800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4" name="Рисунок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3839" y="8864082"/>
            <a:ext cx="4875075" cy="4502882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99501" y="2671327"/>
            <a:ext cx="2706399" cy="2534200"/>
          </a:xfrm>
          <a:prstGeom prst="rect">
            <a:avLst/>
          </a:prstGeom>
        </p:spPr>
      </p:pic>
      <p:pic>
        <p:nvPicPr>
          <p:cNvPr id="1026" name="Picture 2" descr="https://sun9-48.userapi.com/impg/kJGRQQoXH4uNdn4qnCJpDvPVM61f1NXEpJ15xw/lU5kyfCHkI0.jpg?size=2127x2160&amp;quality=95&amp;sign=160e0a9e458daebf746fc2380ad137b6&amp;type=album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1626" y="338152"/>
            <a:ext cx="1157724" cy="1175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7347152" y="1280565"/>
            <a:ext cx="33374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МБДОУ д/с № 24 «Искорки»</a:t>
            </a:r>
            <a:endParaRPr lang="ru-RU" sz="2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210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333</TotalTime>
  <Words>53</Words>
  <Application>Microsoft Office PowerPoint</Application>
  <PresentationFormat>Произвольный</PresentationFormat>
  <Paragraphs>14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Times New Roman</vt:lpstr>
      <vt:lpstr>Wingdings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Нечаева Нина Васильевна</dc:creator>
  <cp:lastModifiedBy>User</cp:lastModifiedBy>
  <cp:revision>28</cp:revision>
  <cp:lastPrinted>2023-10-05T08:36:15Z</cp:lastPrinted>
  <dcterms:created xsi:type="dcterms:W3CDTF">2023-08-02T11:27:24Z</dcterms:created>
  <dcterms:modified xsi:type="dcterms:W3CDTF">2023-10-05T08:36:38Z</dcterms:modified>
</cp:coreProperties>
</file>